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6"/>
  </p:notesMasterIdLst>
  <p:sldIdLst>
    <p:sldId id="257" r:id="rId2"/>
    <p:sldId id="256" r:id="rId3"/>
    <p:sldId id="265" r:id="rId4"/>
    <p:sldId id="261" r:id="rId5"/>
    <p:sldId id="266" r:id="rId6"/>
    <p:sldId id="267" r:id="rId7"/>
    <p:sldId id="258" r:id="rId8"/>
    <p:sldId id="259" r:id="rId9"/>
    <p:sldId id="260" r:id="rId10"/>
    <p:sldId id="262" r:id="rId11"/>
    <p:sldId id="263" r:id="rId12"/>
    <p:sldId id="264" r:id="rId13"/>
    <p:sldId id="268" r:id="rId14"/>
    <p:sldId id="269" r:id="rId15"/>
  </p:sldIdLst>
  <p:sldSz cx="9144000" cy="6858000" type="screen4x3"/>
  <p:notesSz cx="6858000" cy="9144000"/>
  <p:embeddedFontLst>
    <p:embeddedFont>
      <p:font typeface="Boulder"/>
      <p:regular r:id="rId17"/>
    </p:embeddedFont>
    <p:embeddedFont>
      <p:font typeface="Calibri" pitchFamily="34" charset="0"/>
      <p:regular r:id="rId18"/>
      <p:bold r:id="rId19"/>
      <p:italic r:id="rId20"/>
      <p:boldItalic r:id="rId21"/>
    </p:embeddedFont>
    <p:embeddedFont>
      <p:font typeface="BreezedCaps"/>
      <p:boldItalic r:id="rId22"/>
    </p:embeddedFont>
    <p:embeddedFont>
      <p:font typeface="Berlin Sans FB Demi" pitchFamily="34" charset="0"/>
      <p:bold r:id="rId23"/>
    </p:embeddedFont>
    <p:embeddedFont>
      <p:font typeface="Cooper Black" pitchFamily="18" charset="0"/>
      <p:regular r:id="rId24"/>
    </p:embeddedFont>
    <p:embeddedFont>
      <p:font typeface="CSNPWDT NFI"/>
      <p:regular r:id="rId25"/>
    </p:embeddedFont>
    <p:embeddedFont>
      <p:font typeface="Impact" pitchFamily="34" charset="0"/>
      <p:regular r:id="rId26"/>
    </p:embeddedFont>
    <p:embeddedFont>
      <p:font typeface="ActionIs"/>
      <p:regular r:id="rId27"/>
    </p:embeddedFont>
    <p:embeddedFont>
      <p:font typeface="Wingdings 2" pitchFamily="18" charset="2"/>
      <p:regular r:id="rId28"/>
    </p:embeddedFont>
    <p:embeddedFont>
      <p:font typeface="Constantia"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29" autoAdjust="0"/>
  </p:normalViewPr>
  <p:slideViewPr>
    <p:cSldViewPr>
      <p:cViewPr varScale="1">
        <p:scale>
          <a:sx n="85" d="100"/>
          <a:sy n="85" d="100"/>
        </p:scale>
        <p:origin x="-1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62702-0F4D-46E3-9AE4-21BA35F1E026}" type="datetimeFigureOut">
              <a:rPr lang="en-CA" smtClean="0"/>
              <a:t>26/08/2014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13194-9953-4EAC-8258-0A8338B66F34}" type="slidenum">
              <a:rPr lang="en-CA" smtClean="0"/>
              <a:t>‹#›</a:t>
            </a:fld>
            <a:endParaRPr lang="en-CA"/>
          </a:p>
        </p:txBody>
      </p:sp>
    </p:spTree>
    <p:extLst>
      <p:ext uri="{BB962C8B-B14F-4D97-AF65-F5344CB8AC3E}">
        <p14:creationId xmlns:p14="http://schemas.microsoft.com/office/powerpoint/2010/main" val="81307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t>CAS is a program designed to encourage students to learn through experiences involving roles that are NEW to them. Reflection on these experiences is a critical component that allows the student to truly reap the maximum benefits they have put forth during their CAS experience.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4</a:t>
            </a:fld>
            <a:endParaRPr lang="en-CA"/>
          </a:p>
        </p:txBody>
      </p:sp>
    </p:spTree>
    <p:extLst>
      <p:ext uri="{BB962C8B-B14F-4D97-AF65-F5344CB8AC3E}">
        <p14:creationId xmlns:p14="http://schemas.microsoft.com/office/powerpoint/2010/main" val="73836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5</a:t>
            </a:fld>
            <a:endParaRPr lang="en-CA"/>
          </a:p>
        </p:txBody>
      </p:sp>
    </p:spTree>
    <p:extLst>
      <p:ext uri="{BB962C8B-B14F-4D97-AF65-F5344CB8AC3E}">
        <p14:creationId xmlns:p14="http://schemas.microsoft.com/office/powerpoint/2010/main" val="73836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6</a:t>
            </a:fld>
            <a:endParaRPr lang="en-CA"/>
          </a:p>
        </p:txBody>
      </p:sp>
    </p:spTree>
    <p:extLst>
      <p:ext uri="{BB962C8B-B14F-4D97-AF65-F5344CB8AC3E}">
        <p14:creationId xmlns:p14="http://schemas.microsoft.com/office/powerpoint/2010/main" val="73836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t>This element is designed to cover a wide range of arts and other activities, (preferably in groups) such as dance, theatre, design, photography, music, and visual arts. It can include the creative aspect of designing and carrying out service projects.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7</a:t>
            </a:fld>
            <a:endParaRPr lang="en-CA"/>
          </a:p>
        </p:txBody>
      </p:sp>
    </p:spTree>
    <p:extLst>
      <p:ext uri="{BB962C8B-B14F-4D97-AF65-F5344CB8AC3E}">
        <p14:creationId xmlns:p14="http://schemas.microsoft.com/office/powerpoint/2010/main" val="28305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We all need physical activity but can get it in many different ways. Sports, camping, belly-dancing, yoga – hey, get out there and connect with your elderly neighbour that you have yet to speak with. Walk his dog that you’ve been secretly afraid of all this time!</a:t>
            </a:r>
          </a:p>
          <a:p>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8</a:t>
            </a:fld>
            <a:endParaRPr lang="en-CA"/>
          </a:p>
        </p:txBody>
      </p:sp>
    </p:spTree>
    <p:extLst>
      <p:ext uri="{BB962C8B-B14F-4D97-AF65-F5344CB8AC3E}">
        <p14:creationId xmlns:p14="http://schemas.microsoft.com/office/powerpoint/2010/main" val="34879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Discover YOUR passion! Connect this passion with those of others by building links with individuals or groups  in your school, local or international communities. Giving of yourself is one of the greatest gifts you have to offer. ANYONE can do it. </a:t>
            </a:r>
          </a:p>
          <a:p>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9</a:t>
            </a:fld>
            <a:endParaRPr lang="en-CA"/>
          </a:p>
        </p:txBody>
      </p:sp>
    </p:spTree>
    <p:extLst>
      <p:ext uri="{BB962C8B-B14F-4D97-AF65-F5344CB8AC3E}">
        <p14:creationId xmlns:p14="http://schemas.microsoft.com/office/powerpoint/2010/main" val="286840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all honesty, it is up to the CAS advisors as to whether or not your activities qualify for, and satisfy the CAS requirements – everyone will be a little different. </a:t>
            </a:r>
          </a:p>
          <a:p>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10</a:t>
            </a:fld>
            <a:endParaRPr lang="en-CA"/>
          </a:p>
        </p:txBody>
      </p:sp>
    </p:spTree>
    <p:extLst>
      <p:ext uri="{BB962C8B-B14F-4D97-AF65-F5344CB8AC3E}">
        <p14:creationId xmlns:p14="http://schemas.microsoft.com/office/powerpoint/2010/main" val="285709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No politics or religion……too tough for us to figure out!  This will have to be addressed on a case by case basis but is not encouraged. </a:t>
            </a:r>
          </a:p>
          <a:p>
            <a:endParaRPr lang="en-CA" dirty="0"/>
          </a:p>
        </p:txBody>
      </p:sp>
      <p:sp>
        <p:nvSpPr>
          <p:cNvPr id="4" name="Slide Number Placeholder 3"/>
          <p:cNvSpPr>
            <a:spLocks noGrp="1"/>
          </p:cNvSpPr>
          <p:nvPr>
            <p:ph type="sldNum" sz="quarter" idx="10"/>
          </p:nvPr>
        </p:nvSpPr>
        <p:spPr/>
        <p:txBody>
          <a:bodyPr/>
          <a:lstStyle/>
          <a:p>
            <a:fld id="{80713194-9953-4EAC-8258-0A8338B66F34}" type="slidenum">
              <a:rPr lang="en-CA" smtClean="0"/>
              <a:t>11</a:t>
            </a:fld>
            <a:endParaRPr lang="en-CA"/>
          </a:p>
        </p:txBody>
      </p:sp>
    </p:spTree>
    <p:extLst>
      <p:ext uri="{BB962C8B-B14F-4D97-AF65-F5344CB8AC3E}">
        <p14:creationId xmlns:p14="http://schemas.microsoft.com/office/powerpoint/2010/main" val="177903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4EF783-9E7F-41C6-B49A-038ACC09B5DB}" type="datetimeFigureOut">
              <a:rPr lang="en-CA" smtClean="0"/>
              <a:t>26/08/2014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C5F7C4CB-7D95-4293-B79C-CBD2AAD228C7}"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EF783-9E7F-41C6-B49A-038ACC09B5DB}" type="datetimeFigureOut">
              <a:rPr lang="en-CA" smtClean="0"/>
              <a:t>26/08/2014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EF783-9E7F-41C6-B49A-038ACC09B5DB}" type="datetimeFigureOut">
              <a:rPr lang="en-CA" smtClean="0"/>
              <a:t>26/08/2014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EF783-9E7F-41C6-B49A-038ACC09B5DB}" type="datetimeFigureOut">
              <a:rPr lang="en-CA" smtClean="0"/>
              <a:t>26/08/2014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4EF783-9E7F-41C6-B49A-038ACC09B5DB}" type="datetimeFigureOut">
              <a:rPr lang="en-CA" smtClean="0"/>
              <a:t>26/08/2014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F7C4CB-7D95-4293-B79C-CBD2AAD228C7}"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4EF783-9E7F-41C6-B49A-038ACC09B5DB}" type="datetimeFigureOut">
              <a:rPr lang="en-CA" smtClean="0"/>
              <a:t>26/08/2014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4EF783-9E7F-41C6-B49A-038ACC09B5DB}" type="datetimeFigureOut">
              <a:rPr lang="en-CA" smtClean="0"/>
              <a:t>26/08/2014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4EF783-9E7F-41C6-B49A-038ACC09B5DB}" type="datetimeFigureOut">
              <a:rPr lang="en-CA" smtClean="0"/>
              <a:t>26/08/2014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EF783-9E7F-41C6-B49A-038ACC09B5DB}" type="datetimeFigureOut">
              <a:rPr lang="en-CA" smtClean="0"/>
              <a:t>26/08/2014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4EF783-9E7F-41C6-B49A-038ACC09B5DB}" type="datetimeFigureOut">
              <a:rPr lang="en-CA" smtClean="0"/>
              <a:t>26/08/2014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F7C4CB-7D95-4293-B79C-CBD2AAD228C7}"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4EF783-9E7F-41C6-B49A-038ACC09B5DB}" type="datetimeFigureOut">
              <a:rPr lang="en-CA" smtClean="0"/>
              <a:t>26/08/2014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C5F7C4CB-7D95-4293-B79C-CBD2AAD228C7}"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4EF783-9E7F-41C6-B49A-038ACC09B5DB}" type="datetimeFigureOut">
              <a:rPr lang="en-CA" smtClean="0"/>
              <a:t>26/08/2014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F7C4CB-7D95-4293-B79C-CBD2AAD228C7}"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asminbednar.weebly.com/uploads/1/3/8/6/13861436/1554782_orig.pn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597206"/>
            <a:ext cx="3744416" cy="3848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23728" y="454206"/>
            <a:ext cx="5617515" cy="1143000"/>
          </a:xfrm>
        </p:spPr>
        <p:txBody>
          <a:bodyPr>
            <a:normAutofit fontScale="90000"/>
          </a:bodyPr>
          <a:lstStyle/>
          <a:p>
            <a:r>
              <a:rPr lang="en-CA" dirty="0" smtClean="0">
                <a:solidFill>
                  <a:schemeClr val="tx1"/>
                </a:solidFill>
                <a:latin typeface="Berlin Sans FB Demi" pitchFamily="34" charset="0"/>
              </a:rPr>
              <a:t>You mean to tell me… </a:t>
            </a:r>
            <a:endParaRPr lang="en-CA" dirty="0">
              <a:solidFill>
                <a:schemeClr val="tx1"/>
              </a:solidFill>
              <a:latin typeface="Berlin Sans FB Demi" pitchFamily="34" charset="0"/>
            </a:endParaRPr>
          </a:p>
        </p:txBody>
      </p:sp>
      <p:sp>
        <p:nvSpPr>
          <p:cNvPr id="6" name="Title 1"/>
          <p:cNvSpPr txBox="1">
            <a:spLocks/>
          </p:cNvSpPr>
          <p:nvPr/>
        </p:nvSpPr>
        <p:spPr>
          <a:xfrm>
            <a:off x="683568" y="5301208"/>
            <a:ext cx="792088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latin typeface="Berlin Sans FB Demi" pitchFamily="34" charset="0"/>
              </a:rPr>
              <a:t>….you don’t know what CAS is? </a:t>
            </a:r>
            <a:endParaRPr lang="en-CA" dirty="0">
              <a:latin typeface="Berlin Sans FB Demi" pitchFamily="34" charset="0"/>
            </a:endParaRPr>
          </a:p>
        </p:txBody>
      </p:sp>
    </p:spTree>
    <p:extLst>
      <p:ext uri="{BB962C8B-B14F-4D97-AF65-F5344CB8AC3E}">
        <p14:creationId xmlns:p14="http://schemas.microsoft.com/office/powerpoint/2010/main" val="3795431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2446408" cy="949811"/>
          </a:xfrm>
        </p:spPr>
        <p:txBody>
          <a:bodyPr/>
          <a:lstStyle/>
          <a:p>
            <a:r>
              <a:rPr lang="en-CA" dirty="0" smtClean="0">
                <a:solidFill>
                  <a:srgbClr val="FFFF00"/>
                </a:solidFill>
                <a:latin typeface="Impact" pitchFamily="34" charset="0"/>
              </a:rPr>
              <a:t>FAQs…</a:t>
            </a:r>
            <a:endParaRPr lang="en-CA" dirty="0">
              <a:solidFill>
                <a:srgbClr val="FFFF00"/>
              </a:solidFill>
              <a:latin typeface="Impact" pitchFamily="34" charset="0"/>
            </a:endParaRPr>
          </a:p>
        </p:txBody>
      </p:sp>
      <p:sp>
        <p:nvSpPr>
          <p:cNvPr id="3" name="Text Placeholder 2"/>
          <p:cNvSpPr>
            <a:spLocks noGrp="1"/>
          </p:cNvSpPr>
          <p:nvPr>
            <p:ph type="body" idx="1"/>
          </p:nvPr>
        </p:nvSpPr>
        <p:spPr>
          <a:xfrm>
            <a:off x="939037" y="908720"/>
            <a:ext cx="7282008" cy="58032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1. What does the CAS program require of me? </a:t>
            </a:r>
            <a:endParaRPr lang="en-C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5" name="TextBox 4"/>
          <p:cNvSpPr txBox="1"/>
          <p:nvPr/>
        </p:nvSpPr>
        <p:spPr>
          <a:xfrm>
            <a:off x="860376" y="5733256"/>
            <a:ext cx="7985923" cy="461665"/>
          </a:xfrm>
          <a:prstGeom prst="rect">
            <a:avLst/>
          </a:prstGeom>
          <a:noFill/>
        </p:spPr>
        <p:txBody>
          <a:bodyPr wrap="square" rtlCol="0">
            <a:spAutoFit/>
          </a:bodyPr>
          <a:lstStyle/>
          <a:p>
            <a:pPr marL="285750" indent="-285750">
              <a:buFont typeface="Arial" pitchFamily="34" charset="0"/>
              <a:buChar char="•"/>
            </a:pPr>
            <a:r>
              <a:rPr lang="en-CA" sz="2400" dirty="0" smtClean="0"/>
              <a:t>CAS fair presentation after exams in your graduating year.</a:t>
            </a:r>
            <a:endParaRPr lang="en-CA" dirty="0"/>
          </a:p>
        </p:txBody>
      </p:sp>
      <p:sp>
        <p:nvSpPr>
          <p:cNvPr id="4" name="Rectangle 3"/>
          <p:cNvSpPr/>
          <p:nvPr/>
        </p:nvSpPr>
        <p:spPr>
          <a:xfrm>
            <a:off x="618525" y="1916832"/>
            <a:ext cx="6451894" cy="461665"/>
          </a:xfrm>
          <a:prstGeom prst="rect">
            <a:avLst/>
          </a:prstGeom>
        </p:spPr>
        <p:txBody>
          <a:bodyPr wrap="none">
            <a:spAutoFit/>
          </a:bodyPr>
          <a:lstStyle/>
          <a:p>
            <a:r>
              <a:rPr lang="en-CA" sz="2400" dirty="0">
                <a:latin typeface="Cooper Black" pitchFamily="18" charset="0"/>
              </a:rPr>
              <a:t>First of all, don’t panic…it isn’t that bad</a:t>
            </a:r>
          </a:p>
        </p:txBody>
      </p:sp>
      <p:sp>
        <p:nvSpPr>
          <p:cNvPr id="8" name="Rectangle 7"/>
          <p:cNvSpPr/>
          <p:nvPr/>
        </p:nvSpPr>
        <p:spPr>
          <a:xfrm>
            <a:off x="780871" y="2276872"/>
            <a:ext cx="7975140" cy="1200329"/>
          </a:xfrm>
          <a:prstGeom prst="rect">
            <a:avLst/>
          </a:prstGeom>
        </p:spPr>
        <p:txBody>
          <a:bodyPr wrap="square">
            <a:spAutoFit/>
          </a:bodyPr>
          <a:lstStyle/>
          <a:p>
            <a:pPr marL="285750" indent="-285750">
              <a:buFont typeface="Arial" pitchFamily="34" charset="0"/>
              <a:buChar char="•"/>
            </a:pPr>
            <a:r>
              <a:rPr lang="en-CA" sz="2400" dirty="0"/>
              <a:t>Between September of Grade 11 and March of Grade 12 your CAS projects should take you somewhere in the neighbourhood of 150ish hours ~ 3 hours a week. </a:t>
            </a:r>
          </a:p>
        </p:txBody>
      </p:sp>
      <p:sp>
        <p:nvSpPr>
          <p:cNvPr id="9" name="Rectangle 8"/>
          <p:cNvSpPr/>
          <p:nvPr/>
        </p:nvSpPr>
        <p:spPr>
          <a:xfrm>
            <a:off x="780871" y="3573016"/>
            <a:ext cx="7598340" cy="461665"/>
          </a:xfrm>
          <a:prstGeom prst="rect">
            <a:avLst/>
          </a:prstGeom>
        </p:spPr>
        <p:txBody>
          <a:bodyPr wrap="square">
            <a:spAutoFit/>
          </a:bodyPr>
          <a:lstStyle/>
          <a:p>
            <a:pPr marL="285750" indent="-285750">
              <a:buFont typeface="Arial" pitchFamily="34" charset="0"/>
              <a:buChar char="•"/>
            </a:pPr>
            <a:r>
              <a:rPr lang="en-CA" sz="2400" dirty="0"/>
              <a:t>Meet the eight learning outcomes of </a:t>
            </a:r>
            <a:r>
              <a:rPr lang="en-CA" sz="2400" dirty="0" smtClean="0"/>
              <a:t>CAS.</a:t>
            </a:r>
            <a:endParaRPr lang="en-CA" sz="2400" dirty="0"/>
          </a:p>
        </p:txBody>
      </p:sp>
      <p:sp>
        <p:nvSpPr>
          <p:cNvPr id="10" name="Rectangle 9"/>
          <p:cNvSpPr/>
          <p:nvPr/>
        </p:nvSpPr>
        <p:spPr>
          <a:xfrm>
            <a:off x="795822" y="4084936"/>
            <a:ext cx="6274597" cy="830997"/>
          </a:xfrm>
          <a:prstGeom prst="rect">
            <a:avLst/>
          </a:prstGeom>
        </p:spPr>
        <p:txBody>
          <a:bodyPr wrap="square">
            <a:spAutoFit/>
          </a:bodyPr>
          <a:lstStyle/>
          <a:p>
            <a:pPr marL="285750" indent="-285750">
              <a:buFont typeface="Arial" pitchFamily="34" charset="0"/>
              <a:buChar char="•"/>
            </a:pPr>
            <a:r>
              <a:rPr lang="en-CA" sz="2400" dirty="0"/>
              <a:t>Personal reflection and recording throughout the process. </a:t>
            </a:r>
          </a:p>
        </p:txBody>
      </p:sp>
      <p:sp>
        <p:nvSpPr>
          <p:cNvPr id="11" name="Rectangle 10"/>
          <p:cNvSpPr/>
          <p:nvPr/>
        </p:nvSpPr>
        <p:spPr>
          <a:xfrm>
            <a:off x="830577" y="5031937"/>
            <a:ext cx="5573513" cy="461665"/>
          </a:xfrm>
          <a:prstGeom prst="rect">
            <a:avLst/>
          </a:prstGeom>
        </p:spPr>
        <p:txBody>
          <a:bodyPr wrap="none">
            <a:spAutoFit/>
          </a:bodyPr>
          <a:lstStyle/>
          <a:p>
            <a:pPr marL="285750" indent="-285750">
              <a:buFont typeface="Arial" pitchFamily="34" charset="0"/>
              <a:buChar char="•"/>
            </a:pPr>
            <a:r>
              <a:rPr lang="en-CA" sz="2400" dirty="0"/>
              <a:t>Frequent meetings with CAS advisors. </a:t>
            </a:r>
          </a:p>
        </p:txBody>
      </p:sp>
      <p:pic>
        <p:nvPicPr>
          <p:cNvPr id="12" name="Picture 18" descr="Julie and sam on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59641" y="3655374"/>
            <a:ext cx="2179720" cy="1990460"/>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8" name="Picture 2" descr="http://www.clker.com/cliparts/X/T/9/x/b/t/question-mark-blue-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219" y="260648"/>
            <a:ext cx="1101592" cy="110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80" y="116632"/>
            <a:ext cx="2698068" cy="1362456"/>
          </a:xfrm>
        </p:spPr>
        <p:txBody>
          <a:bodyPr/>
          <a:lstStyle/>
          <a:p>
            <a:r>
              <a:rPr lang="en-CA" dirty="0">
                <a:solidFill>
                  <a:srgbClr val="FFFF00"/>
                </a:solidFill>
                <a:latin typeface="Impact" pitchFamily="34" charset="0"/>
              </a:rPr>
              <a:t>FAQs…</a:t>
            </a:r>
            <a:endParaRPr lang="en-CA" dirty="0">
              <a:solidFill>
                <a:srgbClr val="FFFF00"/>
              </a:solidFill>
            </a:endParaRPr>
          </a:p>
        </p:txBody>
      </p:sp>
      <p:sp>
        <p:nvSpPr>
          <p:cNvPr id="3" name="Text Placeholder 2"/>
          <p:cNvSpPr>
            <a:spLocks noGrp="1"/>
          </p:cNvSpPr>
          <p:nvPr>
            <p:ph type="body" idx="1"/>
          </p:nvPr>
        </p:nvSpPr>
        <p:spPr>
          <a:xfrm>
            <a:off x="755576" y="1484784"/>
            <a:ext cx="8136904" cy="58032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2. What limitations are there? </a:t>
            </a:r>
            <a:endParaRPr lang="en-C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5" name="TextBox 4"/>
          <p:cNvSpPr txBox="1"/>
          <p:nvPr/>
        </p:nvSpPr>
        <p:spPr>
          <a:xfrm>
            <a:off x="1032457" y="4365104"/>
            <a:ext cx="7704856" cy="954107"/>
          </a:xfrm>
          <a:prstGeom prst="rect">
            <a:avLst/>
          </a:prstGeom>
          <a:noFill/>
        </p:spPr>
        <p:txBody>
          <a:bodyPr wrap="square" rtlCol="0">
            <a:spAutoFit/>
          </a:bodyPr>
          <a:lstStyle/>
          <a:p>
            <a:pPr marL="285750" indent="-285750">
              <a:buFont typeface="Arial" pitchFamily="34" charset="0"/>
              <a:buChar char="•"/>
            </a:pPr>
            <a:r>
              <a:rPr lang="en-CA" sz="2800" dirty="0" smtClean="0"/>
              <a:t>No politics or </a:t>
            </a:r>
            <a:r>
              <a:rPr lang="en-CA" sz="2800" dirty="0" smtClean="0"/>
              <a:t>religion as it is not supported by the IB guidelines.  </a:t>
            </a:r>
            <a:endParaRPr lang="en-CA" sz="2800" dirty="0"/>
          </a:p>
        </p:txBody>
      </p:sp>
      <p:sp>
        <p:nvSpPr>
          <p:cNvPr id="4" name="Rectangle 3"/>
          <p:cNvSpPr/>
          <p:nvPr/>
        </p:nvSpPr>
        <p:spPr>
          <a:xfrm>
            <a:off x="413813" y="2179484"/>
            <a:ext cx="8734442" cy="523220"/>
          </a:xfrm>
          <a:prstGeom prst="rect">
            <a:avLst/>
          </a:prstGeom>
        </p:spPr>
        <p:txBody>
          <a:bodyPr wrap="none">
            <a:spAutoFit/>
          </a:bodyPr>
          <a:lstStyle/>
          <a:p>
            <a:r>
              <a:rPr lang="en-CA" sz="2800" dirty="0" smtClean="0">
                <a:latin typeface="Cooper Black" pitchFamily="18" charset="0"/>
              </a:rPr>
              <a:t>Beyond your own motivation, not </a:t>
            </a:r>
            <a:r>
              <a:rPr lang="en-CA" sz="2800" dirty="0">
                <a:latin typeface="Cooper Black" pitchFamily="18" charset="0"/>
              </a:rPr>
              <a:t>many really. </a:t>
            </a:r>
          </a:p>
        </p:txBody>
      </p:sp>
      <p:sp>
        <p:nvSpPr>
          <p:cNvPr id="6" name="Rectangle 5"/>
          <p:cNvSpPr/>
          <p:nvPr/>
        </p:nvSpPr>
        <p:spPr>
          <a:xfrm>
            <a:off x="1043608" y="2828836"/>
            <a:ext cx="7272808" cy="1384995"/>
          </a:xfrm>
          <a:prstGeom prst="rect">
            <a:avLst/>
          </a:prstGeom>
        </p:spPr>
        <p:txBody>
          <a:bodyPr wrap="square">
            <a:spAutoFit/>
          </a:bodyPr>
          <a:lstStyle/>
          <a:p>
            <a:pPr marL="285750" indent="-285750">
              <a:buFont typeface="Arial" pitchFamily="34" charset="0"/>
              <a:buChar char="•"/>
            </a:pPr>
            <a:r>
              <a:rPr lang="en-CA" sz="2800" dirty="0"/>
              <a:t>Usually limitations seem to be presented by lack of organization, time management and commitment on the student’s behalf. </a:t>
            </a:r>
          </a:p>
        </p:txBody>
      </p:sp>
      <p:pic>
        <p:nvPicPr>
          <p:cNvPr id="9" name="Picture 2" descr="http://www.clker.com/cliparts/X/T/9/x/b/t/question-mark-blu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491386"/>
            <a:ext cx="1101592" cy="110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2160240" cy="930408"/>
          </a:xfrm>
        </p:spPr>
        <p:txBody>
          <a:bodyPr/>
          <a:lstStyle/>
          <a:p>
            <a:r>
              <a:rPr lang="en-CA" dirty="0">
                <a:solidFill>
                  <a:srgbClr val="FFFF00"/>
                </a:solidFill>
                <a:latin typeface="Impact" pitchFamily="34" charset="0"/>
              </a:rPr>
              <a:t>FAQs…</a:t>
            </a:r>
            <a:endParaRPr lang="en-CA" dirty="0">
              <a:solidFill>
                <a:srgbClr val="FFFF00"/>
              </a:solidFill>
            </a:endParaRPr>
          </a:p>
        </p:txBody>
      </p:sp>
      <p:sp>
        <p:nvSpPr>
          <p:cNvPr id="5" name="TextBox 4"/>
          <p:cNvSpPr txBox="1"/>
          <p:nvPr/>
        </p:nvSpPr>
        <p:spPr>
          <a:xfrm>
            <a:off x="683568" y="5473005"/>
            <a:ext cx="8460432" cy="954107"/>
          </a:xfrm>
          <a:prstGeom prst="rect">
            <a:avLst/>
          </a:prstGeom>
          <a:noFill/>
        </p:spPr>
        <p:txBody>
          <a:bodyPr wrap="square" rtlCol="0">
            <a:spAutoFit/>
          </a:bodyPr>
          <a:lstStyle/>
          <a:p>
            <a:pPr marL="285750" indent="-285750">
              <a:buFont typeface="Arial" pitchFamily="34" charset="0"/>
              <a:buChar char="•"/>
            </a:pPr>
            <a:r>
              <a:rPr lang="en-CA" sz="2800" dirty="0" smtClean="0"/>
              <a:t>Provides opportunities to experience events that may change the way you view the world around you. </a:t>
            </a:r>
          </a:p>
        </p:txBody>
      </p:sp>
      <p:sp>
        <p:nvSpPr>
          <p:cNvPr id="4" name="Rectangle 3"/>
          <p:cNvSpPr/>
          <p:nvPr/>
        </p:nvSpPr>
        <p:spPr>
          <a:xfrm>
            <a:off x="747407" y="1268760"/>
            <a:ext cx="735252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3. Are there any benefits to </a:t>
            </a:r>
            <a:r>
              <a:rPr lang="en-C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CAS? </a:t>
            </a:r>
            <a:endParaRPr lang="en-C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6" name="Rectangle 5"/>
          <p:cNvSpPr/>
          <p:nvPr/>
        </p:nvSpPr>
        <p:spPr>
          <a:xfrm>
            <a:off x="467544" y="1804230"/>
            <a:ext cx="4662264" cy="400110"/>
          </a:xfrm>
          <a:prstGeom prst="rect">
            <a:avLst/>
          </a:prstGeom>
        </p:spPr>
        <p:txBody>
          <a:bodyPr wrap="square">
            <a:spAutoFit/>
          </a:bodyPr>
          <a:lstStyle/>
          <a:p>
            <a:pPr algn="ctr"/>
            <a:r>
              <a:rPr lang="en-CA" sz="2000" dirty="0" smtClean="0">
                <a:latin typeface="Cooper Black" pitchFamily="18" charset="0"/>
              </a:rPr>
              <a:t>Honestly….there are benefits!</a:t>
            </a:r>
            <a:endParaRPr lang="en-CA" sz="2000" dirty="0">
              <a:latin typeface="Cooper Black" pitchFamily="18" charset="0"/>
            </a:endParaRPr>
          </a:p>
        </p:txBody>
      </p:sp>
      <p:sp>
        <p:nvSpPr>
          <p:cNvPr id="7" name="Rectangle 6"/>
          <p:cNvSpPr/>
          <p:nvPr/>
        </p:nvSpPr>
        <p:spPr>
          <a:xfrm>
            <a:off x="683568" y="1804230"/>
            <a:ext cx="2578206" cy="523220"/>
          </a:xfrm>
          <a:prstGeom prst="rect">
            <a:avLst/>
          </a:prstGeom>
        </p:spPr>
        <p:txBody>
          <a:bodyPr wrap="none">
            <a:spAutoFit/>
          </a:bodyPr>
          <a:lstStyle/>
          <a:p>
            <a:pPr marL="285750" indent="-285750">
              <a:buFont typeface="Arial" pitchFamily="34" charset="0"/>
              <a:buChar char="•"/>
            </a:pPr>
            <a:r>
              <a:rPr lang="en-CA" sz="2800" dirty="0"/>
              <a:t>Self discovery</a:t>
            </a:r>
          </a:p>
        </p:txBody>
      </p:sp>
      <p:sp>
        <p:nvSpPr>
          <p:cNvPr id="8" name="Rectangle 7"/>
          <p:cNvSpPr/>
          <p:nvPr/>
        </p:nvSpPr>
        <p:spPr>
          <a:xfrm>
            <a:off x="683568" y="2420888"/>
            <a:ext cx="7704858" cy="954107"/>
          </a:xfrm>
          <a:prstGeom prst="rect">
            <a:avLst/>
          </a:prstGeom>
        </p:spPr>
        <p:txBody>
          <a:bodyPr wrap="square">
            <a:spAutoFit/>
          </a:bodyPr>
          <a:lstStyle/>
          <a:p>
            <a:pPr marL="285750" indent="-285750">
              <a:buFont typeface="Arial" pitchFamily="34" charset="0"/>
              <a:buChar char="•"/>
            </a:pPr>
            <a:r>
              <a:rPr lang="en-CA" sz="2800" dirty="0"/>
              <a:t>Enhance students’ willingness to take risks</a:t>
            </a:r>
            <a:r>
              <a:rPr lang="en-CA" sz="2800" dirty="0" smtClean="0"/>
              <a:t>… you </a:t>
            </a:r>
            <a:r>
              <a:rPr lang="en-CA" sz="2800" dirty="0"/>
              <a:t>can do it!</a:t>
            </a:r>
          </a:p>
        </p:txBody>
      </p:sp>
      <p:sp>
        <p:nvSpPr>
          <p:cNvPr id="9" name="Rectangle 8"/>
          <p:cNvSpPr/>
          <p:nvPr/>
        </p:nvSpPr>
        <p:spPr>
          <a:xfrm>
            <a:off x="684025" y="3429000"/>
            <a:ext cx="7056327" cy="954107"/>
          </a:xfrm>
          <a:prstGeom prst="rect">
            <a:avLst/>
          </a:prstGeom>
        </p:spPr>
        <p:txBody>
          <a:bodyPr wrap="square">
            <a:spAutoFit/>
          </a:bodyPr>
          <a:lstStyle/>
          <a:p>
            <a:pPr marL="285750" indent="-285750">
              <a:buFont typeface="Arial" pitchFamily="34" charset="0"/>
              <a:buChar char="•"/>
            </a:pPr>
            <a:r>
              <a:rPr lang="en-CA" sz="2800" dirty="0"/>
              <a:t>Develops the ability to communicate and make relationships.</a:t>
            </a:r>
          </a:p>
        </p:txBody>
      </p:sp>
      <p:sp>
        <p:nvSpPr>
          <p:cNvPr id="10" name="Rectangle 9"/>
          <p:cNvSpPr/>
          <p:nvPr/>
        </p:nvSpPr>
        <p:spPr>
          <a:xfrm>
            <a:off x="701824" y="4437112"/>
            <a:ext cx="6030416" cy="954107"/>
          </a:xfrm>
          <a:prstGeom prst="rect">
            <a:avLst/>
          </a:prstGeom>
        </p:spPr>
        <p:txBody>
          <a:bodyPr wrap="square">
            <a:spAutoFit/>
          </a:bodyPr>
          <a:lstStyle/>
          <a:p>
            <a:pPr marL="285750" indent="-285750">
              <a:buFont typeface="Arial" pitchFamily="34" charset="0"/>
              <a:buChar char="•"/>
            </a:pPr>
            <a:r>
              <a:rPr lang="en-CA" sz="2800" dirty="0"/>
              <a:t>Opens many doors that you may not have realized even existed!</a:t>
            </a:r>
          </a:p>
        </p:txBody>
      </p:sp>
      <p:pic>
        <p:nvPicPr>
          <p:cNvPr id="3074" name="Picture 2" descr="http://www.clker.com/cliparts/X/T/9/x/b/t/question-mark-blu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491386"/>
            <a:ext cx="1101592" cy="110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6" grpId="1"/>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2160240" cy="930408"/>
          </a:xfrm>
        </p:spPr>
        <p:txBody>
          <a:bodyPr/>
          <a:lstStyle/>
          <a:p>
            <a:r>
              <a:rPr lang="en-CA" dirty="0">
                <a:solidFill>
                  <a:srgbClr val="FFFF00"/>
                </a:solidFill>
                <a:latin typeface="Impact" pitchFamily="34" charset="0"/>
              </a:rPr>
              <a:t>FAQs…</a:t>
            </a:r>
            <a:endParaRPr lang="en-CA" dirty="0">
              <a:solidFill>
                <a:srgbClr val="FFFF00"/>
              </a:solidFill>
            </a:endParaRPr>
          </a:p>
        </p:txBody>
      </p:sp>
      <p:sp>
        <p:nvSpPr>
          <p:cNvPr id="5" name="TextBox 4"/>
          <p:cNvSpPr txBox="1"/>
          <p:nvPr/>
        </p:nvSpPr>
        <p:spPr>
          <a:xfrm>
            <a:off x="640464" y="4797152"/>
            <a:ext cx="8460432" cy="1384995"/>
          </a:xfrm>
          <a:prstGeom prst="rect">
            <a:avLst/>
          </a:prstGeom>
          <a:noFill/>
        </p:spPr>
        <p:txBody>
          <a:bodyPr wrap="square" rtlCol="0">
            <a:spAutoFit/>
          </a:bodyPr>
          <a:lstStyle/>
          <a:p>
            <a:pPr marL="285750" indent="-285750">
              <a:buFont typeface="Arial" pitchFamily="34" charset="0"/>
              <a:buChar char="•"/>
            </a:pPr>
            <a:r>
              <a:rPr lang="en-CA" sz="2800" dirty="0" smtClean="0"/>
              <a:t>Start formulating your ‘big project’ now to give you time to effectively plan and thus reduce your stress levels. </a:t>
            </a:r>
            <a:endParaRPr lang="en-CA" sz="2800" dirty="0" smtClean="0"/>
          </a:p>
        </p:txBody>
      </p:sp>
      <p:sp>
        <p:nvSpPr>
          <p:cNvPr id="4" name="Rectangle 3"/>
          <p:cNvSpPr/>
          <p:nvPr/>
        </p:nvSpPr>
        <p:spPr>
          <a:xfrm>
            <a:off x="747407" y="1268760"/>
            <a:ext cx="479112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4. Now what do I do? </a:t>
            </a:r>
            <a:endParaRPr lang="en-C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7" name="Rectangle 6"/>
          <p:cNvSpPr/>
          <p:nvPr/>
        </p:nvSpPr>
        <p:spPr>
          <a:xfrm>
            <a:off x="683569" y="1804230"/>
            <a:ext cx="8208912" cy="523220"/>
          </a:xfrm>
          <a:prstGeom prst="rect">
            <a:avLst/>
          </a:prstGeom>
        </p:spPr>
        <p:txBody>
          <a:bodyPr wrap="square">
            <a:spAutoFit/>
          </a:bodyPr>
          <a:lstStyle/>
          <a:p>
            <a:pPr marL="285750" indent="-285750">
              <a:buFont typeface="Arial" pitchFamily="34" charset="0"/>
              <a:buChar char="•"/>
            </a:pPr>
            <a:r>
              <a:rPr lang="en-CA" sz="2800" dirty="0"/>
              <a:t>Don’t procrastinate…bad, bad, bad</a:t>
            </a:r>
            <a:r>
              <a:rPr lang="en-CA" sz="2800" dirty="0" smtClean="0"/>
              <a:t>!</a:t>
            </a:r>
            <a:endParaRPr lang="en-CA" sz="2800" dirty="0"/>
          </a:p>
        </p:txBody>
      </p:sp>
      <p:sp>
        <p:nvSpPr>
          <p:cNvPr id="8" name="Rectangle 7"/>
          <p:cNvSpPr/>
          <p:nvPr/>
        </p:nvSpPr>
        <p:spPr>
          <a:xfrm>
            <a:off x="653915" y="2564904"/>
            <a:ext cx="7704858" cy="954107"/>
          </a:xfrm>
          <a:prstGeom prst="rect">
            <a:avLst/>
          </a:prstGeom>
        </p:spPr>
        <p:txBody>
          <a:bodyPr wrap="square">
            <a:spAutoFit/>
          </a:bodyPr>
          <a:lstStyle/>
          <a:p>
            <a:pPr marL="285750" indent="-285750">
              <a:buFont typeface="Arial" pitchFamily="34" charset="0"/>
              <a:buChar char="•"/>
            </a:pPr>
            <a:r>
              <a:rPr lang="en-CA" sz="2800" dirty="0"/>
              <a:t>Think about what you already </a:t>
            </a:r>
            <a:r>
              <a:rPr lang="en-CA" sz="2800" dirty="0" smtClean="0"/>
              <a:t>do (and enjoy) </a:t>
            </a:r>
            <a:r>
              <a:rPr lang="en-CA" sz="2800" dirty="0"/>
              <a:t>that you can expand upon. </a:t>
            </a:r>
          </a:p>
        </p:txBody>
      </p:sp>
      <p:sp>
        <p:nvSpPr>
          <p:cNvPr id="10" name="Rectangle 9"/>
          <p:cNvSpPr/>
          <p:nvPr/>
        </p:nvSpPr>
        <p:spPr>
          <a:xfrm>
            <a:off x="715825" y="3645024"/>
            <a:ext cx="7254552" cy="954107"/>
          </a:xfrm>
          <a:prstGeom prst="rect">
            <a:avLst/>
          </a:prstGeom>
        </p:spPr>
        <p:txBody>
          <a:bodyPr wrap="square">
            <a:spAutoFit/>
          </a:bodyPr>
          <a:lstStyle/>
          <a:p>
            <a:pPr marL="285750" indent="-285750">
              <a:buFont typeface="Arial" pitchFamily="34" charset="0"/>
              <a:buChar char="•"/>
            </a:pPr>
            <a:r>
              <a:rPr lang="en-CA" sz="2800" dirty="0"/>
              <a:t>Consider what makes you uncomfortable and tackle it. </a:t>
            </a:r>
            <a:endParaRPr lang="en-CA" sz="2800" dirty="0"/>
          </a:p>
        </p:txBody>
      </p:sp>
      <p:pic>
        <p:nvPicPr>
          <p:cNvPr id="3074" name="Picture 2" descr="http://www.clker.com/cliparts/X/T/9/x/b/t/question-mark-blu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491386"/>
            <a:ext cx="1101592" cy="110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960" y="5085184"/>
            <a:ext cx="7929049" cy="10772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3200" b="1" spc="50" dirty="0" smtClean="0">
                <a:ln w="11430">
                  <a:solidFill>
                    <a:schemeClr val="bg1"/>
                  </a:solidFill>
                </a:ln>
                <a:solidFill>
                  <a:srgbClr val="FFFF00"/>
                </a:solidFill>
                <a:effectLst>
                  <a:outerShdw blurRad="76200" dist="50800" dir="5400000" algn="tl" rotWithShape="0">
                    <a:srgbClr val="000000">
                      <a:alpha val="65000"/>
                    </a:srgbClr>
                  </a:outerShdw>
                </a:effectLst>
                <a:latin typeface="Cooper Black" pitchFamily="18" charset="0"/>
              </a:rPr>
              <a:t>Be sure to come and see us with any questions or concerns you have!</a:t>
            </a:r>
            <a:endParaRPr lang="en-CA" sz="3200" b="1" spc="50" dirty="0">
              <a:ln w="11430">
                <a:solidFill>
                  <a:schemeClr val="bg1"/>
                </a:solidFill>
              </a:ln>
              <a:solidFill>
                <a:srgbClr val="FFFF00"/>
              </a:solidFill>
              <a:effectLst>
                <a:outerShdw blurRad="76200" dist="50800" dir="5400000" algn="tl" rotWithShape="0">
                  <a:srgbClr val="000000">
                    <a:alpha val="65000"/>
                  </a:srgbClr>
                </a:outerShdw>
              </a:effectLst>
              <a:latin typeface="Cooper Black" pitchFamily="18" charset="0"/>
            </a:endParaRPr>
          </a:p>
        </p:txBody>
      </p:sp>
      <p:pic>
        <p:nvPicPr>
          <p:cNvPr id="6146" name="Picture 2" descr="http://images2.alphacoders.com/451/4512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52736"/>
            <a:ext cx="6696744" cy="37669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2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6356" y="260648"/>
            <a:ext cx="4611288" cy="992088"/>
          </a:xfrm>
        </p:spPr>
        <p:txBody>
          <a:bodyPr>
            <a:normAutofit fontScale="90000"/>
          </a:bodyPr>
          <a:lstStyle/>
          <a:p>
            <a:r>
              <a:rPr lang="en-CA" sz="7200" dirty="0" smtClean="0">
                <a:solidFill>
                  <a:srgbClr val="FFFF00"/>
                </a:solidFill>
                <a:latin typeface="ActionIs" pitchFamily="2" charset="0"/>
              </a:rPr>
              <a:t>What is CAS?</a:t>
            </a:r>
            <a:endParaRPr lang="en-CA" sz="7200" dirty="0">
              <a:solidFill>
                <a:srgbClr val="FFFF00"/>
              </a:solidFill>
              <a:latin typeface="ActionIs" pitchFamily="2" charset="0"/>
            </a:endParaRPr>
          </a:p>
        </p:txBody>
      </p:sp>
      <p:sp>
        <p:nvSpPr>
          <p:cNvPr id="6" name="Title 1"/>
          <p:cNvSpPr txBox="1">
            <a:spLocks/>
          </p:cNvSpPr>
          <p:nvPr/>
        </p:nvSpPr>
        <p:spPr>
          <a:xfrm>
            <a:off x="1475656" y="983875"/>
            <a:ext cx="5896272" cy="923528"/>
          </a:xfrm>
          <a:prstGeom prst="rect">
            <a:avLst/>
          </a:prstGeom>
          <a:ln>
            <a:noFill/>
          </a:ln>
        </p:spPr>
        <p:txBody>
          <a:bodyPr vert="horz" lIns="0" tIns="0" rIns="18288" bIns="0" anchor="b">
            <a:normAutofit/>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CA"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ulder" pitchFamily="2" charset="0"/>
              </a:rPr>
              <a:t>Survey says….</a:t>
            </a:r>
            <a:endParaRPr lang="en-CA"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ulder" pitchFamily="2" charset="0"/>
            </a:endParaRPr>
          </a:p>
        </p:txBody>
      </p:sp>
      <p:pic>
        <p:nvPicPr>
          <p:cNvPr id="2050" name="Picture 2" descr="http://www.freewebs.com/giacasanova001/photos/Other%20Mots/Dun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93904"/>
            <a:ext cx="5976664" cy="47813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7544" y="2854626"/>
            <a:ext cx="8136904" cy="1446550"/>
          </a:xfrm>
          <a:prstGeom prst="rect">
            <a:avLst/>
          </a:prstGeom>
        </p:spPr>
        <p:txBody>
          <a:bodyPr wrap="square">
            <a:spAutoFit/>
          </a:bodyPr>
          <a:lstStyle/>
          <a:p>
            <a:pPr algn="ctr"/>
            <a:r>
              <a:rPr lang="en-CA" sz="4400" dirty="0">
                <a:latin typeface="Cooper Black" pitchFamily="18" charset="0"/>
              </a:rPr>
              <a:t>…who </a:t>
            </a:r>
            <a:r>
              <a:rPr lang="en-CA"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pitchFamily="18" charset="0"/>
              </a:rPr>
              <a:t>you</a:t>
            </a:r>
            <a:r>
              <a:rPr lang="en-CA" sz="4400" dirty="0">
                <a:latin typeface="Cooper Black" pitchFamily="18" charset="0"/>
              </a:rPr>
              <a:t> are determines </a:t>
            </a:r>
            <a:r>
              <a:rPr lang="en-CA"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pitchFamily="18" charset="0"/>
              </a:rPr>
              <a:t>what</a:t>
            </a:r>
            <a:r>
              <a:rPr lang="en-CA" sz="4400" dirty="0">
                <a:latin typeface="Cooper Black" pitchFamily="18" charset="0"/>
              </a:rPr>
              <a:t> CAS will be</a:t>
            </a:r>
            <a:r>
              <a:rPr lang="en-CA" sz="4400" dirty="0" smtClean="0">
                <a:latin typeface="Cooper Black" pitchFamily="18" charset="0"/>
              </a:rPr>
              <a:t>!</a:t>
            </a:r>
            <a:endParaRPr lang="en-CA" sz="4400" dirty="0">
              <a:latin typeface="Cooper Black" pitchFamily="18" charset="0"/>
            </a:endParaRPr>
          </a:p>
        </p:txBody>
      </p:sp>
    </p:spTree>
    <p:extLst>
      <p:ext uri="{BB962C8B-B14F-4D97-AF65-F5344CB8AC3E}">
        <p14:creationId xmlns:p14="http://schemas.microsoft.com/office/powerpoint/2010/main" val="31841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124" y="5800689"/>
            <a:ext cx="8362930" cy="646331"/>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CA" sz="3600" b="1" dirty="0" smtClean="0">
                <a:ln w="50800"/>
                <a:solidFill>
                  <a:schemeClr val="bg1">
                    <a:shade val="50000"/>
                  </a:schemeClr>
                </a:solidFill>
              </a:rPr>
              <a:t>(unless that person is an axe murder!)</a:t>
            </a:r>
          </a:p>
        </p:txBody>
      </p:sp>
      <p:sp>
        <p:nvSpPr>
          <p:cNvPr id="5" name="Rectangle 4"/>
          <p:cNvSpPr/>
          <p:nvPr/>
        </p:nvSpPr>
        <p:spPr>
          <a:xfrm>
            <a:off x="539552" y="1079544"/>
            <a:ext cx="5616624" cy="769441"/>
          </a:xfrm>
          <a:prstGeom prst="rect">
            <a:avLst/>
          </a:prstGeom>
        </p:spPr>
        <p:txBody>
          <a:bodyPr wrap="square">
            <a:spAutoFit/>
          </a:bodyPr>
          <a:lstStyle/>
          <a:p>
            <a:r>
              <a:rPr lang="en-CA" sz="4400" dirty="0">
                <a:ln w="18415" cmpd="sng">
                  <a:solidFill>
                    <a:srgbClr val="FFFFFF"/>
                  </a:solidFill>
                  <a:prstDash val="solid"/>
                </a:ln>
                <a:solidFill>
                  <a:srgbClr val="FFFFFF"/>
                </a:solidFill>
                <a:effectLst>
                  <a:outerShdw blurRad="63500" dir="3600000" algn="tl" rotWithShape="0">
                    <a:srgbClr val="000000">
                      <a:alpha val="70000"/>
                    </a:srgbClr>
                  </a:outerShdw>
                </a:effectLst>
              </a:rPr>
              <a:t>Challenge </a:t>
            </a:r>
            <a:r>
              <a:rPr lang="en-C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yourself…</a:t>
            </a:r>
            <a:endParaRPr lang="en-CA"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quack\Documents\Penguins\Jule's 40th Mixbook\Jule's Pics from computer\Jewels Zave Sam Swoop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763" y="1848985"/>
            <a:ext cx="3674413" cy="4598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39552" y="416574"/>
            <a:ext cx="8208912" cy="1631216"/>
          </a:xfrm>
          <a:prstGeom prst="rect">
            <a:avLst/>
          </a:prstGeom>
        </p:spPr>
        <p:txBody>
          <a:bodyPr wrap="square">
            <a:spAutoFit/>
          </a:bodyPr>
          <a:lstStyle/>
          <a:p>
            <a:pPr algn="ctr"/>
            <a:r>
              <a:rPr lang="en-CA" sz="5000" dirty="0">
                <a:ln w="18415" cmpd="sng">
                  <a:solidFill>
                    <a:srgbClr val="FFFFFF"/>
                  </a:solidFill>
                  <a:prstDash val="solid"/>
                </a:ln>
                <a:solidFill>
                  <a:srgbClr val="FFFFFF"/>
                </a:solidFill>
                <a:effectLst>
                  <a:outerShdw blurRad="63500" dir="3600000" algn="tl" rotWithShape="0">
                    <a:srgbClr val="000000">
                      <a:alpha val="70000"/>
                    </a:srgbClr>
                  </a:outerShdw>
                </a:effectLst>
              </a:rPr>
              <a:t>Find your passion and explore new </a:t>
            </a:r>
            <a:r>
              <a:rPr lang="en-CA"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experiences… </a:t>
            </a:r>
            <a:endParaRPr lang="en-CA"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 name="Picture 3" descr="C:\Users\quack\Sam's Pictures\Sam\Travel Pics\Hero Holiday 2006\Sousa Edited Pics\Laura Dominican frie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763" y="2053270"/>
            <a:ext cx="4049791" cy="4272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5584" y="601159"/>
            <a:ext cx="6685741" cy="830997"/>
          </a:xfrm>
          <a:prstGeom prst="rect">
            <a:avLst/>
          </a:prstGeom>
        </p:spPr>
        <p:txBody>
          <a:bodyPr wrap="none">
            <a:spAutoFit/>
          </a:bodyPr>
          <a:lstStyle/>
          <a:p>
            <a:r>
              <a:rPr lang="en-CA" sz="4800" dirty="0">
                <a:ln w="18415" cmpd="sng">
                  <a:solidFill>
                    <a:srgbClr val="FFFFFF"/>
                  </a:solidFill>
                  <a:prstDash val="solid"/>
                </a:ln>
                <a:solidFill>
                  <a:srgbClr val="FFFFFF"/>
                </a:solidFill>
                <a:effectLst>
                  <a:outerShdw blurRad="63500" dir="3600000" algn="tl" rotWithShape="0">
                    <a:srgbClr val="000000">
                      <a:alpha val="70000"/>
                    </a:srgbClr>
                  </a:outerShdw>
                </a:effectLst>
              </a:rPr>
              <a:t>Awaken the inner </a:t>
            </a:r>
            <a:r>
              <a:rPr lang="en-C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a:t>
            </a:r>
            <a:endParaRPr lang="en-CA"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8" name="Picture 4" descr="C:\Users\quack\Sam's Pictures\Sam\Travel Pics\Hero Holiday 2006\Sousa Edited Pics\Graham ha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32" y="1565531"/>
            <a:ext cx="3435846" cy="4581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35584" y="1572041"/>
            <a:ext cx="4410879" cy="5235378"/>
            <a:chOff x="1637245" y="421347"/>
            <a:chExt cx="5384502" cy="6123563"/>
          </a:xfrm>
        </p:grpSpPr>
        <p:pic>
          <p:nvPicPr>
            <p:cNvPr id="1033"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8735" y="421347"/>
              <a:ext cx="3904139" cy="517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ih1.redbubble.net/image.9752581.8871/sticker,375x36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06067">
              <a:off x="3113531" y="2698005"/>
              <a:ext cx="3908216" cy="37518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ih1.redbubble.net/image.9752581.8871/sticker,375x36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3933" flipH="1">
              <a:off x="1637245" y="2694338"/>
              <a:ext cx="3983139" cy="38505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148047" y="62346"/>
            <a:ext cx="3573278" cy="3573278"/>
            <a:chOff x="4148047" y="62346"/>
            <a:chExt cx="3573278" cy="3573278"/>
          </a:xfrm>
        </p:grpSpPr>
        <p:pic>
          <p:nvPicPr>
            <p:cNvPr id="1035" name="Picture 11" descr="http://duncanpierce.org/files/images/speech.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8047" y="62346"/>
              <a:ext cx="3573278" cy="35732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16055" y="679434"/>
              <a:ext cx="3168352"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3200" b="1" spc="50" dirty="0" smtClean="0">
                  <a:ln w="11430"/>
                  <a:solidFill>
                    <a:srgbClr val="FF0000"/>
                  </a:solidFill>
                  <a:effectLst>
                    <a:outerShdw blurRad="76200" dist="50800" dir="5400000" algn="tl" rotWithShape="0">
                      <a:srgbClr val="000000">
                        <a:alpha val="65000"/>
                      </a:srgbClr>
                    </a:outerShdw>
                  </a:effectLst>
                  <a:latin typeface="CSNPWDT NFI" pitchFamily="2" charset="0"/>
                </a:rPr>
                <a:t>What do you mean You’re not done CAS?</a:t>
              </a:r>
              <a:endParaRPr lang="en-CA" sz="3200" b="1" spc="50" dirty="0">
                <a:ln w="11430"/>
                <a:solidFill>
                  <a:srgbClr val="FF0000"/>
                </a:solidFill>
                <a:effectLst>
                  <a:outerShdw blurRad="76200" dist="50800" dir="5400000" algn="tl" rotWithShape="0">
                    <a:srgbClr val="000000">
                      <a:alpha val="65000"/>
                    </a:srgbClr>
                  </a:outerShdw>
                </a:effectLst>
                <a:latin typeface="CSNPWDT NFI" pitchFamily="2" charset="0"/>
              </a:endParaRPr>
            </a:p>
          </p:txBody>
        </p:sp>
      </p:grpSp>
    </p:spTree>
    <p:extLst>
      <p:ext uri="{BB962C8B-B14F-4D97-AF65-F5344CB8AC3E}">
        <p14:creationId xmlns:p14="http://schemas.microsoft.com/office/powerpoint/2010/main" val="37109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subTnLst>
                                    <p:audio>
                                      <p:cMediaNode>
                                        <p:cTn display="0" masterRel="sameClick">
                                          <p:stCondLst>
                                            <p:cond evt="begin" delay="0">
                                              <p:tn val="9"/>
                                            </p:cond>
                                          </p:stCondLst>
                                          <p:endCondLst>
                                            <p:cond evt="onStopAudio" delay="0">
                                              <p:tgtEl>
                                                <p:sldTgt/>
                                              </p:tgtEl>
                                            </p:cond>
                                          </p:endCondLst>
                                        </p:cTn>
                                        <p:tgtEl>
                                          <p:sndTgt r:embed="rId2" name="ahhhhhhh.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5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620688"/>
            <a:ext cx="4536504" cy="923528"/>
          </a:xfrm>
        </p:spPr>
        <p:txBody>
          <a:bodyPr>
            <a:normAutofit/>
          </a:bodyPr>
          <a:lstStyle/>
          <a:p>
            <a:r>
              <a:rPr lang="en-CA" dirty="0" smtClean="0">
                <a:solidFill>
                  <a:srgbClr val="FFFF00"/>
                </a:solidFill>
                <a:latin typeface="Boulder" pitchFamily="2" charset="0"/>
              </a:rPr>
              <a:t>What is CAS? </a:t>
            </a:r>
            <a:endParaRPr lang="en-CA" dirty="0">
              <a:solidFill>
                <a:srgbClr val="FFFF00"/>
              </a:solidFill>
              <a:latin typeface="Boulder" pitchFamily="2" charset="0"/>
            </a:endParaRPr>
          </a:p>
        </p:txBody>
      </p:sp>
      <p:sp>
        <p:nvSpPr>
          <p:cNvPr id="4" name="Rectangle 3"/>
          <p:cNvSpPr/>
          <p:nvPr/>
        </p:nvSpPr>
        <p:spPr>
          <a:xfrm>
            <a:off x="1407861" y="1772816"/>
            <a:ext cx="609776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PURPOSE </a:t>
            </a:r>
            <a:r>
              <a:rPr lang="en-C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OF </a:t>
            </a:r>
            <a:r>
              <a:rPr lang="en-C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CAS…</a:t>
            </a:r>
            <a:endParaRPr lang="en-C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6" name="Rectangle 5"/>
          <p:cNvSpPr/>
          <p:nvPr/>
        </p:nvSpPr>
        <p:spPr>
          <a:xfrm>
            <a:off x="1187624" y="5157192"/>
            <a:ext cx="7524433"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…to learn about who you are by experiencing life!</a:t>
            </a:r>
            <a:endParaRPr lang="en-C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grpSp>
        <p:nvGrpSpPr>
          <p:cNvPr id="5" name="Group 4"/>
          <p:cNvGrpSpPr/>
          <p:nvPr/>
        </p:nvGrpSpPr>
        <p:grpSpPr>
          <a:xfrm>
            <a:off x="2623178" y="2594247"/>
            <a:ext cx="3667125" cy="2651349"/>
            <a:chOff x="2623178" y="2594247"/>
            <a:chExt cx="3667125" cy="2651349"/>
          </a:xfrm>
        </p:grpSpPr>
        <p:pic>
          <p:nvPicPr>
            <p:cNvPr id="1026" name="Picture 2" descr="http://writerchrisholmes.com/wp-content/uploads/2014/04/yo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4817" y="2594247"/>
              <a:ext cx="1823846" cy="1733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adiestoknow.com/images/ladies_fitness/its_all_about_you_oneli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178" y="4293096"/>
              <a:ext cx="3667125"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84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1540" y="5445224"/>
            <a:ext cx="8424936" cy="648665"/>
          </a:xfrm>
        </p:spPr>
        <p:txBody>
          <a:bodyPr>
            <a:noAutofit/>
          </a:bodyPr>
          <a:lstStyle/>
          <a:p>
            <a:pPr algn="l"/>
            <a:r>
              <a:rPr lang="en-CA" sz="2800" dirty="0" smtClean="0"/>
              <a:t>• </a:t>
            </a:r>
            <a:r>
              <a:rPr lang="en-CA" sz="2800" dirty="0" smtClean="0"/>
              <a:t>Reflection </a:t>
            </a:r>
            <a:endParaRPr lang="en-CA" sz="2800" dirty="0"/>
          </a:p>
          <a:p>
            <a:pPr algn="l"/>
            <a:endParaRPr lang="en-CA" sz="3200" dirty="0"/>
          </a:p>
        </p:txBody>
      </p:sp>
      <p:sp>
        <p:nvSpPr>
          <p:cNvPr id="4" name="Title 1"/>
          <p:cNvSpPr txBox="1">
            <a:spLocks/>
          </p:cNvSpPr>
          <p:nvPr/>
        </p:nvSpPr>
        <p:spPr>
          <a:xfrm>
            <a:off x="1547664" y="489248"/>
            <a:ext cx="5896272" cy="92352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CA" dirty="0" smtClean="0">
                <a:solidFill>
                  <a:srgbClr val="FFFF00"/>
                </a:solidFill>
                <a:latin typeface="Boulder" pitchFamily="2" charset="0"/>
              </a:rPr>
              <a:t>Nature of CAS…</a:t>
            </a:r>
            <a:endParaRPr lang="en-CA" dirty="0">
              <a:solidFill>
                <a:srgbClr val="FFFF00"/>
              </a:solidFill>
              <a:latin typeface="Boulder" pitchFamily="2" charset="0"/>
            </a:endParaRPr>
          </a:p>
        </p:txBody>
      </p:sp>
      <p:sp>
        <p:nvSpPr>
          <p:cNvPr id="5" name="Rectangle 4"/>
          <p:cNvSpPr/>
          <p:nvPr/>
        </p:nvSpPr>
        <p:spPr>
          <a:xfrm>
            <a:off x="539552" y="1380687"/>
            <a:ext cx="8208912"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For student development to occur, CAS activities need to involve: </a:t>
            </a:r>
          </a:p>
        </p:txBody>
      </p:sp>
      <p:sp>
        <p:nvSpPr>
          <p:cNvPr id="7" name="Rectangle 6"/>
          <p:cNvSpPr/>
          <p:nvPr/>
        </p:nvSpPr>
        <p:spPr>
          <a:xfrm>
            <a:off x="431540" y="2334794"/>
            <a:ext cx="8604448" cy="523220"/>
          </a:xfrm>
          <a:prstGeom prst="rect">
            <a:avLst/>
          </a:prstGeom>
        </p:spPr>
        <p:txBody>
          <a:bodyPr wrap="square">
            <a:spAutoFit/>
          </a:bodyPr>
          <a:lstStyle/>
          <a:p>
            <a:r>
              <a:rPr lang="en-CA" sz="2800" dirty="0" smtClean="0"/>
              <a:t>• Real, purposeful activities, with significant outcomes </a:t>
            </a:r>
            <a:endParaRPr lang="en-CA" sz="2800" dirty="0"/>
          </a:p>
        </p:txBody>
      </p:sp>
      <p:sp>
        <p:nvSpPr>
          <p:cNvPr id="8" name="Rectangle 7"/>
          <p:cNvSpPr/>
          <p:nvPr/>
        </p:nvSpPr>
        <p:spPr>
          <a:xfrm>
            <a:off x="448039" y="3240559"/>
            <a:ext cx="8424936" cy="523220"/>
          </a:xfrm>
          <a:prstGeom prst="rect">
            <a:avLst/>
          </a:prstGeom>
        </p:spPr>
        <p:txBody>
          <a:bodyPr wrap="square">
            <a:spAutoFit/>
          </a:bodyPr>
          <a:lstStyle/>
          <a:p>
            <a:r>
              <a:rPr lang="en-CA" sz="2800" dirty="0"/>
              <a:t>• </a:t>
            </a:r>
            <a:r>
              <a:rPr lang="en-CA" sz="2800" dirty="0" smtClean="0"/>
              <a:t>Personal challenge! </a:t>
            </a:r>
            <a:endParaRPr lang="en-CA" sz="2800" dirty="0"/>
          </a:p>
        </p:txBody>
      </p:sp>
      <p:sp>
        <p:nvSpPr>
          <p:cNvPr id="9" name="Rectangle 8"/>
          <p:cNvSpPr/>
          <p:nvPr/>
        </p:nvSpPr>
        <p:spPr>
          <a:xfrm>
            <a:off x="407585" y="4024245"/>
            <a:ext cx="4668470" cy="954107"/>
          </a:xfrm>
          <a:prstGeom prst="rect">
            <a:avLst/>
          </a:prstGeom>
        </p:spPr>
        <p:txBody>
          <a:bodyPr wrap="square">
            <a:spAutoFit/>
          </a:bodyPr>
          <a:lstStyle/>
          <a:p>
            <a:r>
              <a:rPr lang="en-CA" sz="2800" dirty="0"/>
              <a:t>• </a:t>
            </a:r>
            <a:r>
              <a:rPr lang="en-CA" sz="2800" dirty="0" smtClean="0"/>
              <a:t>Planning</a:t>
            </a:r>
            <a:r>
              <a:rPr lang="en-CA" sz="2800" dirty="0"/>
              <a:t>, reviewing </a:t>
            </a:r>
            <a:r>
              <a:rPr lang="en-CA" sz="2800" dirty="0" smtClean="0"/>
              <a:t>progress and reporting. </a:t>
            </a:r>
            <a:endParaRPr lang="en-CA" sz="2800" dirty="0"/>
          </a:p>
        </p:txBody>
      </p:sp>
      <p:pic>
        <p:nvPicPr>
          <p:cNvPr id="5122" name="Picture 2" descr="http://fc02.deviantart.net/fs70/f/2013/011/9/c/life_begins_at_the_end_of_your_comfort_zone__by_kondoro-d5r4ij7.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45" t="29986" r="12683" b="22214"/>
          <a:stretch/>
        </p:blipFill>
        <p:spPr bwMode="auto">
          <a:xfrm>
            <a:off x="4180539" y="2866192"/>
            <a:ext cx="4751288" cy="236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2" presetClass="entr" presetSubtype="4" fill="hold" nodeType="withEffect">
                                  <p:stCondLst>
                                    <p:cond delay="100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8719" y="3717032"/>
            <a:ext cx="8424936" cy="648665"/>
          </a:xfrm>
        </p:spPr>
        <p:txBody>
          <a:bodyPr>
            <a:noAutofit/>
          </a:bodyPr>
          <a:lstStyle/>
          <a:p>
            <a:pPr lvl="0" algn="l"/>
            <a:r>
              <a:rPr lang="en-CA" sz="2400" b="1" dirty="0" smtClean="0"/>
              <a:t>4.Worked </a:t>
            </a:r>
            <a:r>
              <a:rPr lang="en-CA" sz="2400" b="1" dirty="0"/>
              <a:t>collaboratively with others </a:t>
            </a:r>
            <a:endParaRPr lang="en-CA" sz="2400" dirty="0"/>
          </a:p>
          <a:p>
            <a:pPr algn="l"/>
            <a:endParaRPr lang="en-CA" sz="3200" dirty="0"/>
          </a:p>
        </p:txBody>
      </p:sp>
      <p:sp>
        <p:nvSpPr>
          <p:cNvPr id="4" name="Title 1"/>
          <p:cNvSpPr txBox="1">
            <a:spLocks/>
          </p:cNvSpPr>
          <p:nvPr/>
        </p:nvSpPr>
        <p:spPr>
          <a:xfrm>
            <a:off x="107504" y="0"/>
            <a:ext cx="7560840" cy="92352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CA" sz="4800" dirty="0" smtClean="0">
                <a:solidFill>
                  <a:srgbClr val="FFFF00"/>
                </a:solidFill>
                <a:latin typeface="Boulder" pitchFamily="2" charset="0"/>
              </a:rPr>
              <a:t>Learning outcomes…</a:t>
            </a:r>
            <a:endParaRPr lang="en-CA" sz="4800" dirty="0">
              <a:solidFill>
                <a:srgbClr val="FFFF00"/>
              </a:solidFill>
              <a:latin typeface="Boulder" pitchFamily="2" charset="0"/>
            </a:endParaRPr>
          </a:p>
        </p:txBody>
      </p:sp>
      <p:sp>
        <p:nvSpPr>
          <p:cNvPr id="5" name="Rectangle 4"/>
          <p:cNvSpPr/>
          <p:nvPr/>
        </p:nvSpPr>
        <p:spPr>
          <a:xfrm>
            <a:off x="267664" y="929890"/>
            <a:ext cx="7844843"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These 8 learning </a:t>
            </a:r>
            <a:r>
              <a:rPr lang="en-C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outcomes </a:t>
            </a:r>
            <a:r>
              <a:rPr lang="en-C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are </a:t>
            </a:r>
            <a:r>
              <a:rPr lang="en-C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the backbone of the CAS </a:t>
            </a:r>
            <a:r>
              <a:rPr lang="en-C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experience: </a:t>
            </a:r>
            <a:endParaRPr lang="en-C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endParaRPr>
          </a:p>
        </p:txBody>
      </p:sp>
      <p:sp>
        <p:nvSpPr>
          <p:cNvPr id="7" name="Rectangle 6"/>
          <p:cNvSpPr/>
          <p:nvPr/>
        </p:nvSpPr>
        <p:spPr>
          <a:xfrm>
            <a:off x="233772" y="1834345"/>
            <a:ext cx="8604448" cy="892552"/>
          </a:xfrm>
          <a:prstGeom prst="rect">
            <a:avLst/>
          </a:prstGeom>
        </p:spPr>
        <p:txBody>
          <a:bodyPr wrap="square">
            <a:spAutoFit/>
          </a:bodyPr>
          <a:lstStyle/>
          <a:p>
            <a:r>
              <a:rPr lang="en-CA" sz="2800" dirty="0" smtClean="0"/>
              <a:t>1. </a:t>
            </a:r>
            <a:r>
              <a:rPr lang="en-CA" sz="2400" b="1" dirty="0" smtClean="0"/>
              <a:t>Increased awareness of personal strengths </a:t>
            </a:r>
            <a:r>
              <a:rPr lang="en-CA" sz="2400" b="1" dirty="0"/>
              <a:t>and areas for growth</a:t>
            </a:r>
            <a:endParaRPr lang="en-CA" sz="2400" dirty="0"/>
          </a:p>
        </p:txBody>
      </p:sp>
      <p:sp>
        <p:nvSpPr>
          <p:cNvPr id="8" name="Rectangle 7"/>
          <p:cNvSpPr/>
          <p:nvPr/>
        </p:nvSpPr>
        <p:spPr>
          <a:xfrm>
            <a:off x="267664" y="5520550"/>
            <a:ext cx="8424936" cy="461665"/>
          </a:xfrm>
          <a:prstGeom prst="rect">
            <a:avLst/>
          </a:prstGeom>
        </p:spPr>
        <p:txBody>
          <a:bodyPr wrap="square">
            <a:spAutoFit/>
          </a:bodyPr>
          <a:lstStyle/>
          <a:p>
            <a:pPr lvl="0"/>
            <a:r>
              <a:rPr lang="en-CA" sz="2400" b="1" dirty="0" smtClean="0"/>
              <a:t>8. Developed new skills</a:t>
            </a:r>
            <a:endParaRPr lang="en-CA" sz="2400" dirty="0"/>
          </a:p>
        </p:txBody>
      </p:sp>
      <p:sp>
        <p:nvSpPr>
          <p:cNvPr id="9" name="Rectangle 8"/>
          <p:cNvSpPr/>
          <p:nvPr/>
        </p:nvSpPr>
        <p:spPr>
          <a:xfrm>
            <a:off x="233772" y="3193812"/>
            <a:ext cx="7992888" cy="461665"/>
          </a:xfrm>
          <a:prstGeom prst="rect">
            <a:avLst/>
          </a:prstGeom>
        </p:spPr>
        <p:txBody>
          <a:bodyPr wrap="square">
            <a:spAutoFit/>
          </a:bodyPr>
          <a:lstStyle/>
          <a:p>
            <a:pPr lvl="0"/>
            <a:r>
              <a:rPr lang="en-CA" sz="2400" b="1" dirty="0" smtClean="0"/>
              <a:t>3. Planned and initiated activities </a:t>
            </a:r>
            <a:endParaRPr lang="en-CA" sz="2400" dirty="0"/>
          </a:p>
        </p:txBody>
      </p:sp>
      <p:sp>
        <p:nvSpPr>
          <p:cNvPr id="10" name="Subtitle 2"/>
          <p:cNvSpPr txBox="1">
            <a:spLocks/>
          </p:cNvSpPr>
          <p:nvPr/>
        </p:nvSpPr>
        <p:spPr>
          <a:xfrm>
            <a:off x="395536" y="4149080"/>
            <a:ext cx="8424936" cy="648665"/>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CA" sz="2400" b="1" dirty="0" smtClean="0"/>
              <a:t>5.</a:t>
            </a:r>
            <a:r>
              <a:rPr lang="en-CA" sz="2400" b="1" dirty="0"/>
              <a:t> </a:t>
            </a:r>
            <a:r>
              <a:rPr lang="en-CA" sz="2400" b="1" dirty="0" smtClean="0"/>
              <a:t>Shown </a:t>
            </a:r>
            <a:r>
              <a:rPr lang="en-CA" sz="2400" b="1" dirty="0"/>
              <a:t>perseverance and commitment in their activities </a:t>
            </a:r>
            <a:endParaRPr lang="en-CA" sz="2400" dirty="0"/>
          </a:p>
        </p:txBody>
      </p:sp>
      <p:sp>
        <p:nvSpPr>
          <p:cNvPr id="11" name="Rectangle 10"/>
          <p:cNvSpPr/>
          <p:nvPr/>
        </p:nvSpPr>
        <p:spPr>
          <a:xfrm>
            <a:off x="267664" y="4597677"/>
            <a:ext cx="8424936" cy="892552"/>
          </a:xfrm>
          <a:prstGeom prst="rect">
            <a:avLst/>
          </a:prstGeom>
        </p:spPr>
        <p:txBody>
          <a:bodyPr wrap="square">
            <a:spAutoFit/>
          </a:bodyPr>
          <a:lstStyle/>
          <a:p>
            <a:r>
              <a:rPr lang="en-CA" sz="2400" b="1" dirty="0" smtClean="0"/>
              <a:t>6. </a:t>
            </a:r>
            <a:r>
              <a:rPr lang="en-CA" sz="2400" b="1" dirty="0"/>
              <a:t>Engaged with issues of global importance </a:t>
            </a:r>
            <a:endParaRPr lang="en-CA" sz="2400" dirty="0"/>
          </a:p>
          <a:p>
            <a:pPr lvl="0"/>
            <a:endParaRPr lang="en-CA" sz="2800" dirty="0"/>
          </a:p>
        </p:txBody>
      </p:sp>
      <p:sp>
        <p:nvSpPr>
          <p:cNvPr id="12" name="Rectangle 11"/>
          <p:cNvSpPr/>
          <p:nvPr/>
        </p:nvSpPr>
        <p:spPr>
          <a:xfrm>
            <a:off x="233772" y="2689756"/>
            <a:ext cx="8424936" cy="523220"/>
          </a:xfrm>
          <a:prstGeom prst="rect">
            <a:avLst/>
          </a:prstGeom>
        </p:spPr>
        <p:txBody>
          <a:bodyPr wrap="square">
            <a:spAutoFit/>
          </a:bodyPr>
          <a:lstStyle/>
          <a:p>
            <a:pPr lvl="0"/>
            <a:r>
              <a:rPr lang="en-CA" sz="2800" b="1" dirty="0" smtClean="0"/>
              <a:t>2. </a:t>
            </a:r>
            <a:r>
              <a:rPr lang="en-CA" sz="2400" b="1" dirty="0" smtClean="0"/>
              <a:t>Undertaken </a:t>
            </a:r>
            <a:r>
              <a:rPr lang="en-CA" sz="2400" b="1" dirty="0"/>
              <a:t>new challenges </a:t>
            </a:r>
            <a:endParaRPr lang="en-CA" sz="2400" dirty="0"/>
          </a:p>
        </p:txBody>
      </p:sp>
      <p:sp>
        <p:nvSpPr>
          <p:cNvPr id="13" name="Rectangle 12"/>
          <p:cNvSpPr/>
          <p:nvPr/>
        </p:nvSpPr>
        <p:spPr>
          <a:xfrm>
            <a:off x="233772" y="5043953"/>
            <a:ext cx="8910228" cy="461665"/>
          </a:xfrm>
          <a:prstGeom prst="rect">
            <a:avLst/>
          </a:prstGeom>
        </p:spPr>
        <p:txBody>
          <a:bodyPr wrap="square">
            <a:spAutoFit/>
          </a:bodyPr>
          <a:lstStyle/>
          <a:p>
            <a:pPr lvl="0"/>
            <a:r>
              <a:rPr lang="en-CA" sz="2400" b="1" dirty="0" smtClean="0"/>
              <a:t>7. </a:t>
            </a:r>
            <a:r>
              <a:rPr lang="en-CA" sz="2400" b="1" dirty="0"/>
              <a:t>Considered the ethical implications of their actions </a:t>
            </a:r>
            <a:endParaRPr lang="en-CA" sz="2400" dirty="0"/>
          </a:p>
        </p:txBody>
      </p:sp>
    </p:spTree>
    <p:extLst>
      <p:ext uri="{BB962C8B-B14F-4D97-AF65-F5344CB8AC3E}">
        <p14:creationId xmlns:p14="http://schemas.microsoft.com/office/powerpoint/2010/main" val="33352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3617554" cy="930408"/>
          </a:xfrm>
        </p:spPr>
        <p:txBody>
          <a:bodyPr/>
          <a:lstStyle/>
          <a:p>
            <a:r>
              <a:rPr lang="en-CA" dirty="0" smtClean="0">
                <a:solidFill>
                  <a:srgbClr val="FFFF00"/>
                </a:solidFill>
                <a:latin typeface="ActionIs" pitchFamily="2" charset="0"/>
              </a:rPr>
              <a:t>Creativity</a:t>
            </a:r>
            <a:endParaRPr lang="en-CA" dirty="0">
              <a:solidFill>
                <a:srgbClr val="FFFF00"/>
              </a:solidFill>
              <a:latin typeface="ActionIs" pitchFamily="2" charset="0"/>
            </a:endParaRPr>
          </a:p>
        </p:txBody>
      </p:sp>
      <p:pic>
        <p:nvPicPr>
          <p:cNvPr id="1026" name="Picture 2" descr="http://blogs-images.forbes.com/marketshare/files/2012/10/crea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288" y="260647"/>
            <a:ext cx="2628293" cy="1188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1601439" y="5733256"/>
            <a:ext cx="5976663" cy="523220"/>
          </a:xfrm>
          <a:prstGeom prst="rect">
            <a:avLst/>
          </a:prstGeom>
        </p:spPr>
        <p:txBody>
          <a:bodyPr wrap="square">
            <a:spAutoFit/>
          </a:bodyPr>
          <a:lstStyle/>
          <a:p>
            <a:pPr algn="ctr"/>
            <a:r>
              <a:rPr lang="en-C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Creativity </a:t>
            </a:r>
            <a:r>
              <a:rPr lang="en-C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wears many coats</a:t>
            </a:r>
            <a:r>
              <a:rPr lang="en-C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oper Black" pitchFamily="18" charset="0"/>
              </a:rPr>
              <a:t>!</a:t>
            </a:r>
          </a:p>
        </p:txBody>
      </p:sp>
      <p:pic>
        <p:nvPicPr>
          <p:cNvPr id="2052" name="Picture 4" descr="http://bunow.com/wp-content/uploads/2013/11/dance-sillouhette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7744" y="1329271"/>
            <a:ext cx="4392488" cy="9739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ienceillustrated.com.au/blog/wp-content/uploads/2012/06/music.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3974" y="2507724"/>
            <a:ext cx="1944216" cy="12918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clipartpanda.com/theatre-clip-art-521c82ff7f551.preview-620.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6487" y="3985773"/>
            <a:ext cx="1820199" cy="17790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vector.me/files/images/2/8/281745/camera_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8454" y="2073670"/>
            <a:ext cx="1296143" cy="9473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wnyfamilymagazine.com/images/VideoClipSymbol.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7336" y="4680467"/>
            <a:ext cx="1114113" cy="108440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extrememarketingconcepts.com/files/2013/05/design.jpg"/>
          <p:cNvPicPr>
            <a:picLocks noChangeAspect="1" noChangeArrowheads="1"/>
          </p:cNvPicPr>
          <p:nvPr/>
        </p:nvPicPr>
        <p:blipFill rotWithShape="1">
          <a:blip r:embed="rId9" cstate="print">
            <a:clrChange>
              <a:clrFrom>
                <a:srgbClr val="001441"/>
              </a:clrFrom>
              <a:clrTo>
                <a:srgbClr val="001441">
                  <a:alpha val="0"/>
                </a:srgbClr>
              </a:clrTo>
            </a:clrChange>
            <a:extLst>
              <a:ext uri="{28A0092B-C50C-407E-A947-70E740481C1C}">
                <a14:useLocalDpi xmlns:a14="http://schemas.microsoft.com/office/drawing/2010/main" val="0"/>
              </a:ext>
            </a:extLst>
          </a:blip>
          <a:srcRect l="22295" t="9055" r="23345" b="8516"/>
          <a:stretch/>
        </p:blipFill>
        <p:spPr bwMode="auto">
          <a:xfrm>
            <a:off x="3385243" y="2291699"/>
            <a:ext cx="3459150" cy="327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10" presetClass="entr" presetSubtype="0" fill="hold" nodeType="afterEffect">
                                  <p:stCondLst>
                                    <p:cond delay="3000"/>
                                  </p:stCondLst>
                                  <p:childTnLst>
                                    <p:set>
                                      <p:cBhvr>
                                        <p:cTn id="13" dur="1" fill="hold">
                                          <p:stCondLst>
                                            <p:cond delay="0"/>
                                          </p:stCondLst>
                                        </p:cTn>
                                        <p:tgtEl>
                                          <p:spTgt spid="2064"/>
                                        </p:tgtEl>
                                        <p:attrNameLst>
                                          <p:attrName>style.visibility</p:attrName>
                                        </p:attrNameLst>
                                      </p:cBhvr>
                                      <p:to>
                                        <p:strVal val="visible"/>
                                      </p:to>
                                    </p:set>
                                    <p:animEffect transition="in" filter="fade">
                                      <p:cBhvr>
                                        <p:cTn id="14" dur="1000"/>
                                        <p:tgtEl>
                                          <p:spTgt spid="2064"/>
                                        </p:tgtEl>
                                      </p:cBhvr>
                                    </p:animEffect>
                                  </p:childTnLst>
                                </p:cTn>
                              </p:par>
                            </p:childTnLst>
                          </p:cTn>
                        </p:par>
                        <p:par>
                          <p:cTn id="15" fill="hold">
                            <p:stCondLst>
                              <p:cond delay="4500"/>
                            </p:stCondLst>
                            <p:childTnLst>
                              <p:par>
                                <p:cTn id="16" presetID="10" presetClass="entr" presetSubtype="0" fill="hold" nodeType="afterEffect">
                                  <p:stCondLst>
                                    <p:cond delay="50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childTnLst>
                                </p:cTn>
                              </p:par>
                            </p:childTnLst>
                          </p:cTn>
                        </p:par>
                        <p:par>
                          <p:cTn id="19" fill="hold">
                            <p:stCondLst>
                              <p:cond delay="6000"/>
                            </p:stCondLst>
                            <p:childTnLst>
                              <p:par>
                                <p:cTn id="20" presetID="10" presetClass="entr" presetSubtype="0" fill="hold" nodeType="afterEffect">
                                  <p:stCondLst>
                                    <p:cond delay="50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1000"/>
                                        <p:tgtEl>
                                          <p:spTgt spid="2056"/>
                                        </p:tgtEl>
                                      </p:cBhvr>
                                    </p:animEffect>
                                  </p:childTnLst>
                                </p:cTn>
                              </p:par>
                            </p:childTnLst>
                          </p:cTn>
                        </p:par>
                        <p:par>
                          <p:cTn id="23" fill="hold">
                            <p:stCondLst>
                              <p:cond delay="7500"/>
                            </p:stCondLst>
                            <p:childTnLst>
                              <p:par>
                                <p:cTn id="24" presetID="10" presetClass="entr" presetSubtype="0" fill="hold" nodeType="afterEffect">
                                  <p:stCondLst>
                                    <p:cond delay="50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1000"/>
                                        <p:tgtEl>
                                          <p:spTgt spid="2058"/>
                                        </p:tgtEl>
                                      </p:cBhvr>
                                    </p:animEffect>
                                  </p:childTnLst>
                                </p:cTn>
                              </p:par>
                            </p:childTnLst>
                          </p:cTn>
                        </p:par>
                        <p:par>
                          <p:cTn id="27" fill="hold">
                            <p:stCondLst>
                              <p:cond delay="9000"/>
                            </p:stCondLst>
                            <p:childTnLst>
                              <p:par>
                                <p:cTn id="28" presetID="10" presetClass="entr" presetSubtype="0" fill="hold" nodeType="afterEffect">
                                  <p:stCondLst>
                                    <p:cond delay="500"/>
                                  </p:stCondLst>
                                  <p:childTnLst>
                                    <p:set>
                                      <p:cBhvr>
                                        <p:cTn id="29" dur="1" fill="hold">
                                          <p:stCondLst>
                                            <p:cond delay="0"/>
                                          </p:stCondLst>
                                        </p:cTn>
                                        <p:tgtEl>
                                          <p:spTgt spid="2060"/>
                                        </p:tgtEl>
                                        <p:attrNameLst>
                                          <p:attrName>style.visibility</p:attrName>
                                        </p:attrNameLst>
                                      </p:cBhvr>
                                      <p:to>
                                        <p:strVal val="visible"/>
                                      </p:to>
                                    </p:set>
                                    <p:animEffect transition="in" filter="fade">
                                      <p:cBhvr>
                                        <p:cTn id="30" dur="1000"/>
                                        <p:tgtEl>
                                          <p:spTgt spid="2060"/>
                                        </p:tgtEl>
                                      </p:cBhvr>
                                    </p:animEffect>
                                  </p:childTnLst>
                                </p:cTn>
                              </p:par>
                            </p:childTnLst>
                          </p:cTn>
                        </p:par>
                        <p:par>
                          <p:cTn id="31" fill="hold">
                            <p:stCondLst>
                              <p:cond delay="10500"/>
                            </p:stCondLst>
                            <p:childTnLst>
                              <p:par>
                                <p:cTn id="32" presetID="10" presetClass="entr" presetSubtype="0" fill="hold" nodeType="afterEffect">
                                  <p:stCondLst>
                                    <p:cond delay="500"/>
                                  </p:stCondLst>
                                  <p:childTnLst>
                                    <p:set>
                                      <p:cBhvr>
                                        <p:cTn id="33" dur="1" fill="hold">
                                          <p:stCondLst>
                                            <p:cond delay="0"/>
                                          </p:stCondLst>
                                        </p:cTn>
                                        <p:tgtEl>
                                          <p:spTgt spid="2062"/>
                                        </p:tgtEl>
                                        <p:attrNameLst>
                                          <p:attrName>style.visibility</p:attrName>
                                        </p:attrNameLst>
                                      </p:cBhvr>
                                      <p:to>
                                        <p:strVal val="visible"/>
                                      </p:to>
                                    </p:set>
                                    <p:animEffect transition="in" filter="fade">
                                      <p:cBhvr>
                                        <p:cTn id="34" dur="1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uack\Sam's Pictures\Sam\BFF\Jules getting ready to take a plu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263" y="332656"/>
            <a:ext cx="1793740" cy="2693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964" y="332656"/>
            <a:ext cx="4506359" cy="107442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b="0" spc="50" dirty="0" smtClean="0">
                <a:ln w="11430"/>
                <a:solidFill>
                  <a:srgbClr val="FFFF00"/>
                </a:solidFill>
                <a:effectLst/>
                <a:latin typeface="BreezedCaps" pitchFamily="2" charset="0"/>
              </a:rPr>
              <a:t>Action</a:t>
            </a:r>
            <a:endParaRPr lang="en-CA" b="0" spc="50" dirty="0">
              <a:ln w="11430"/>
              <a:solidFill>
                <a:srgbClr val="FFFF00"/>
              </a:solidFill>
              <a:effectLst/>
              <a:latin typeface="BreezedCaps"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085184"/>
            <a:ext cx="7698612" cy="1328818"/>
          </a:xfrm>
          <a:prstGeom prst="rect">
            <a:avLst/>
          </a:prstGeom>
        </p:spPr>
      </p:pic>
      <p:pic>
        <p:nvPicPr>
          <p:cNvPr id="7" name="Picture 2" descr="http://www.vectorstock.com/composite/998568/sport-pictogram-icon-set-01-vector.jpg"/>
          <p:cNvPicPr>
            <a:picLocks noChangeAspect="1" noChangeArrowheads="1"/>
          </p:cNvPicPr>
          <p:nvPr/>
        </p:nvPicPr>
        <p:blipFill rotWithShape="1">
          <a:blip r:embed="rId5">
            <a:clrChange>
              <a:clrFrom>
                <a:srgbClr val="FFFFFF"/>
              </a:clrFrom>
              <a:clrTo>
                <a:srgbClr val="FFFFFF">
                  <a:alpha val="0"/>
                </a:srgbClr>
              </a:clrTo>
            </a:clrChange>
            <a:graysc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b="11595"/>
          <a:stretch/>
        </p:blipFill>
        <p:spPr bwMode="auto">
          <a:xfrm>
            <a:off x="251910" y="1693795"/>
            <a:ext cx="1656184" cy="1695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3783" y="1462498"/>
            <a:ext cx="1650132" cy="17234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cache3.asset-cache.net/xc/466717001.jpg?v=1&amp;c=IWSAsset&amp;k=2&amp;d=B53F616F4B95E553D68020831B847EA7682A74FE3684DEC20262E9C5313A27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3162100"/>
            <a:ext cx="2375532" cy="1823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9" name="Picture 7" descr="http://st.depositphotos.com/1107614/2776/v/950/depositphotos_27762313-Camping-icon-se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720" y="3152712"/>
            <a:ext cx="1784126" cy="17841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81" name="Picture 9" descr="http://www.town.ignace.on.ca/sites/ignace.civicwebcms.com/files/media/Tourism/Geocaching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1445" y="2376492"/>
            <a:ext cx="1756739" cy="19166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83" name="Picture 11" descr="http://cdns2.freepik.com/free-photo/dog-walk-vector-design_23-2147493708.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7" t="9000" b="9087"/>
          <a:stretch/>
        </p:blipFill>
        <p:spPr bwMode="auto">
          <a:xfrm>
            <a:off x="231013" y="3741329"/>
            <a:ext cx="1433428" cy="123671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3" descr="data:image/jpeg;base64,/9j/4AAQSkZJRgABAQAAAQABAAD/2wCEAAkGBggGBRQIBwgVFBUWFCAXGBgXGB8dIBwcKBocIx8aHyAdJycfJCEjHx0cKy8lJCkrLiwsHCo9NzMqQSYrLCoBCQoKDQsNGQ4OGTUkHiQ1NTU1NTU1NTY2NTU0NSw1NTU1NSw1NDU1NjU1NDU1LzQ1NTUvNTQ0NTQuNS81MTQ0Nf/AABEIAEUARQMBIgACEQEDEQH/xAAcAAACAgMBAQAAAAAAAAAAAAAABwUGAQMECAL/xAA+EAABAgQEAwQHBgMJAAAAAAABAgMABAURBhIhMQdBUSJhgZETMkJScbHRFSNygpOhFCRVCBY1Q1NiwfDx/8QAGgEAAgMBAQAAAAAAAAAAAAAAAwQCBQYAAf/EADERAAIBAwEEBwcFAAAAAAAAAAECAwAEEQUSITFBUWFxobHB8BQiYoGR0fETIzJCUv/aAAwDAQACEQMRAD8AeMcVTqsnR5IzU++EJHM/IdT3QVWpy9Gpq52bXZKBc/Qd5hDYpxTN4oqRfmDZI9RHJI+sAmmEY66ttM0x798ncg4nyFWqvcXJ+bf9BQGPRpJsFqGZZPKydh4gnbaIlqkY2xGPSrMwQrXtrKU+AvYfCwi9cOaPh00dM7TUhxzZal6qSrmm3IdOu8XCYnpWUsJmZQi/vKA+cCWJpBtO1WEuow2LGK2hAI5tx+/rhSYHDbFcr9603Y/7Xdf2jWK5jPCTt5p14J6O9tPS1zew15EQ7mJliaRml3krHVJB+UD7Lcw0W3kBQPIi4iXswH8SRQhrrybriJWHZ+ao+FeKcnV1iVqqAy6dAq/YUe4nUG/I3+Ji9pIOohaYz4XMraVPUBGUgXLXI/h6Hu2jRw5x241MpolXWdTlbUrcH3FX/aOSRkOxJ9a8uLGC5iNzY8uK8xTUgj5EENVn6UnFuvuTdYRRJYkhuylgc1n1U27gQfiruiy0bhzIHBIp8+394sZ1LG6V8rHoOnPnFFo7X94uKxW72gZhazf3Qo2HgLeUPHlCcSiRmdq02oytYww20RwQNo9v58qQT6K5w5xCpDTuRRSQFWulxOwVY6Gx1tyMLHEj9UmakXaxNrdUdQtRJv8ADkPhDg/tBzE3TalJzrZ+7yrQRyJuD52hf/ytcp+1wfNJ+sdvtz8NFH6WtRclmXv9d3ZUDhvF1YwpPpmqTOKTbdJJKVdxTsY9TYXxrJYjwixWcpT6VQbKACopcvlKeyCbXv2iAMupsI8m1GnO05/IvbkesPrgIwwxw7UupJQErnFLaz21IQhOYX55kqHhDYIIyKzEkbxOUcYIq1VbGrqaOqalHG2iH/RILlnA+bHRBC0WsoG6joMitCBeKNj+gKl2Wa8w4hXpgPSKZPY9Jb1kEXsD1vvDfFJp+QpEi1Ym9sidTbfaInGlJanMEvSrbIASjMkAWAI1GggUybaGntLujbXStyO49hrGBK+rEOFW5l1X3ifu3PxDn4ix8YIX/C7ECKQiYbeVorIQD17dz5ZfKCIxSgoMmjahp8kV06xr7ud3z31xcNh/C8RUtunUBxPjtDvuIQuKm5vCvEF56TXlWHC62SLjta7bEAkjX3YrrvHTGzLpbXONXBsfuk/SI224Feg01rqmRorkcGUffzqy8X+JVOqM89habo5WhpWjuaykuAeskdNbanW5hfSEozTv5lTzjCeYeAOYdAlNlXjE5imoYlm3Kg4y3/FnLZTbYSop1zEAbq0RrYqy35ZoiHJFwq9LVZoIPRXaX1tk3H5ikawyQCMGqGOR4nDocEVamnJaoshbdlgHS458jb94ifsCs4gq6ZNcwkgEhKnFhKEg6mw5d+Ub77xplatS5BFpRLgJ9YqSFk/DtpA8iR1MSxMlXJGwN0k89Ck/DWx87wpvtz8Naj9rW4v8zKPr67uyvTGGUpZw6zLfxyXlNtpQpaVZrkAc/rG6vOJbw+8pR09Er5GPL9ExPWOG7Tn2XNgLdI7JTmSEj2iFC2Y7WHjyvNSnFXFmJZdyTn5pBaUmyrNpBN+VxDDOAhaqC3tZGulgIwc190ijzVWChKn1QL+N7fIwQyeD1HApD0++jRxYSm/RINyPFRH5YIUig2kBzWmv9ceC5eJBkD0e+uzilhVVWpgqcmi7rIOYAaqb3I/KdQO89YhOGVdpkygUiqyrRX/lLUhPaHukkbj5Q1im4sYVuO+HLzb5qlAbJ1zLbTuD7yfp5QWRGRv1E+dVdjcxXMHsNycD+p6DTF+w6X/TWf00/SM/YdL/AKaz+mn6QrcMcVZumJEnW2y6kG2fZSddiOdvPSGBTsdUCpoBZqSQT7KtD43giTI/OkrrS7q2bDLkdI3ipI0Ol2/w1n9NP0iPrWDaRWqYqUck0IvqFoSApJ5EED9o7nK/Sm0ZlVBu34xFdq/FKhU5u0q8XlcgjbzOkSdkAwxoNvBdNIDCpyOilnMSVRwBiYCbl0LAPtJCkOI7r7H9wYzPPPY6xWlimyaWgrsoSlIGUe0pVt//ACN1Rq9d4jVdLDUvcJ1ShPqov7Slf922ho4MwZL4WkeSnVDtr/4HdCKIZDsqfdrW3d2lmizTKPaMY3eJ9dQ3VMUelsUWkNyEoLJQmw7+pPeTcnvMEdtjBFkMAYrDszMxY8TWY+YII6o1X69gWi4iWXZuWyuf6jZyq8eR29oGKBX+FaKUgutVTMncBTeo06hQB8oIIBLEhBOKt7DUbqJ1jVzjo4+PCqjR6KKvUTKh0Itzy368rjpDHo/B6QSA9UZ9bo3CUpyD4E3UT4EQQQCCJG4irrW9QuYHCRvgEdXjxq9UujyFGlBL06VS2noBv3k7k95uY7RvBBDwGBurIMzM20xyazBBBHV5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5" descr="data:image/jpeg;base64,/9j/4AAQSkZJRgABAQAAAQABAAD/2wCEAAkGBggGBRQIBwgVFBUWFCAXGBgXGB8dIBwcKBocIx8aHyAdJycfJCEjHx0cKy8lJCkrLiwsHCo9NzMqQSYrLCoBCQoKDQsNGQ4OGTUkHiQ1NTU1NTU1NTY2NTU0NSw1NTU1NSw1NDU1NjU1NDU1LzQ1NTUvNTQ0NTQuNS81MTQ0Nf/AABEIAEUARQMBIgACEQEDEQH/xAAcAAACAgMBAQAAAAAAAAAAAAAABwUGAQMECAL/xAA+EAABAgQEAwQHBgMJAAAAAAABAgMABAURBhIhMQdBUSJhgZETMkJScbHRFSNygpOhFCRVCBY1Q1NiwfDx/8QAGgEAAgMBAQAAAAAAAAAAAAAAAwQCBQYAAf/EADERAAIBAwEEBwcFAAAAAAAAAAECAwAEEQUSITFBUWFxobHB8BQiYoGR0fETIzJCUv/aAAwDAQACEQMRAD8AeMcVTqsnR5IzU++EJHM/IdT3QVWpy9Gpq52bXZKBc/Qd5hDYpxTN4oqRfmDZI9RHJI+sAmmEY66ttM0x798ncg4nyFWqvcXJ+bf9BQGPRpJsFqGZZPKydh4gnbaIlqkY2xGPSrMwQrXtrKU+AvYfCwi9cOaPh00dM7TUhxzZal6qSrmm3IdOu8XCYnpWUsJmZQi/vKA+cCWJpBtO1WEuow2LGK2hAI5tx+/rhSYHDbFcr9603Y/7Xdf2jWK5jPCTt5p14J6O9tPS1zew15EQ7mJliaRml3krHVJB+UD7Lcw0W3kBQPIi4iXswH8SRQhrrybriJWHZ+ao+FeKcnV1iVqqAy6dAq/YUe4nUG/I3+Ji9pIOohaYz4XMraVPUBGUgXLXI/h6Hu2jRw5x241MpolXWdTlbUrcH3FX/aOSRkOxJ9a8uLGC5iNzY8uK8xTUgj5EENVn6UnFuvuTdYRRJYkhuylgc1n1U27gQfiruiy0bhzIHBIp8+394sZ1LG6V8rHoOnPnFFo7X94uKxW72gZhazf3Qo2HgLeUPHlCcSiRmdq02oytYww20RwQNo9v58qQT6K5w5xCpDTuRRSQFWulxOwVY6Gx1tyMLHEj9UmakXaxNrdUdQtRJv8ADkPhDg/tBzE3TalJzrZ+7yrQRyJuD52hf/ytcp+1wfNJ+sdvtz8NFH6WtRclmXv9d3ZUDhvF1YwpPpmqTOKTbdJJKVdxTsY9TYXxrJYjwixWcpT6VQbKACopcvlKeyCbXv2iAMupsI8m1GnO05/IvbkesPrgIwwxw7UupJQErnFLaz21IQhOYX55kqHhDYIIyKzEkbxOUcYIq1VbGrqaOqalHG2iH/RILlnA+bHRBC0WsoG6joMitCBeKNj+gKl2Wa8w4hXpgPSKZPY9Jb1kEXsD1vvDfFJp+QpEi1Ym9sidTbfaInGlJanMEvSrbIASjMkAWAI1GggUybaGntLujbXStyO49hrGBK+rEOFW5l1X3ifu3PxDn4ix8YIX/C7ECKQiYbeVorIQD17dz5ZfKCIxSgoMmjahp8kV06xr7ud3z31xcNh/C8RUtunUBxPjtDvuIQuKm5vCvEF56TXlWHC62SLjta7bEAkjX3YrrvHTGzLpbXONXBsfuk/SI224Feg01rqmRorkcGUffzqy8X+JVOqM89habo5WhpWjuaykuAeskdNbanW5hfSEozTv5lTzjCeYeAOYdAlNlXjE5imoYlm3Kg4y3/FnLZTbYSop1zEAbq0RrYqy35ZoiHJFwq9LVZoIPRXaX1tk3H5ikawyQCMGqGOR4nDocEVamnJaoshbdlgHS458jb94ifsCs4gq6ZNcwkgEhKnFhKEg6mw5d+Ub77xplatS5BFpRLgJ9YqSFk/DtpA8iR1MSxMlXJGwN0k89Ck/DWx87wpvtz8Naj9rW4v8zKPr67uyvTGGUpZw6zLfxyXlNtpQpaVZrkAc/rG6vOJbw+8pR09Er5GPL9ExPWOG7Tn2XNgLdI7JTmSEj2iFC2Y7WHjyvNSnFXFmJZdyTn5pBaUmyrNpBN+VxDDOAhaqC3tZGulgIwc190ijzVWChKn1QL+N7fIwQyeD1HApD0++jRxYSm/RINyPFRH5YIUig2kBzWmv9ceC5eJBkD0e+uzilhVVWpgqcmi7rIOYAaqb3I/KdQO89YhOGVdpkygUiqyrRX/lLUhPaHukkbj5Q1im4sYVuO+HLzb5qlAbJ1zLbTuD7yfp5QWRGRv1E+dVdjcxXMHsNycD+p6DTF+w6X/TWf00/SM/YdL/AKaz+mn6QrcMcVZumJEnW2y6kG2fZSddiOdvPSGBTsdUCpoBZqSQT7KtD43giTI/OkrrS7q2bDLkdI3ipI0Ol2/w1n9NP0iPrWDaRWqYqUck0IvqFoSApJ5EED9o7nK/Sm0ZlVBu34xFdq/FKhU5u0q8XlcgjbzOkSdkAwxoNvBdNIDCpyOilnMSVRwBiYCbl0LAPtJCkOI7r7H9wYzPPPY6xWlimyaWgrsoSlIGUe0pVt//ACN1Rq9d4jVdLDUvcJ1ShPqov7Slf922ho4MwZL4WkeSnVDtr/4HdCKIZDsqfdrW3d2lmizTKPaMY3eJ9dQ3VMUelsUWkNyEoLJQmw7+pPeTcnvMEdtjBFkMAYrDszMxY8TWY+YII6o1X69gWi4iWXZuWyuf6jZyq8eR29oGKBX+FaKUgutVTMncBTeo06hQB8oIIBLEhBOKt7DUbqJ1jVzjo4+PCqjR6KKvUTKh0Itzy368rjpDHo/B6QSA9UZ9bo3CUpyD4E3UT4EQQQCCJG4irrW9QuYHCRvgEdXjxq9UujyFGlBL06VS2noBv3k7k95uY7RvBBDwGBurIMzM20xyazBBBHV5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7" descr="data:image/jpeg;base64,/9j/4AAQSkZJRgABAQAAAQABAAD/2wCEAAkGBggGBRQIBwgVFBUWFCAXGBgXGB8dIBwcKBocIx8aHyAdJycfJCEjHx0cKy8lJCkrLiwsHCo9NzMqQSYrLCoBCQoKDQsNGQ4OGTUkHiQ1NTU1NTU1NTY2NTU0NSw1NTU1NSw1NDU1NjU1NDU1LzQ1NTUvNTQ0NTQuNS81MTQ0Nf/AABEIAEUARQMBIgACEQEDEQH/xAAcAAACAgMBAQAAAAAAAAAAAAAABwUGAQMECAL/xAA+EAABAgQEAwQHBgMJAAAAAAABAgMABAURBhIhMQdBUSJhgZETMkJScbHRFSNygpOhFCRVCBY1Q1NiwfDx/8QAGgEAAgMBAQAAAAAAAAAAAAAAAwQCBQYAAf/EADERAAIBAwEEBwcFAAAAAAAAAAECAwAEEQUSITFBUWFxobHB8BQiYoGR0fETIzJCUv/aAAwDAQACEQMRAD8AeMcVTqsnR5IzU++EJHM/IdT3QVWpy9Gpq52bXZKBc/Qd5hDYpxTN4oqRfmDZI9RHJI+sAmmEY66ttM0x798ncg4nyFWqvcXJ+bf9BQGPRpJsFqGZZPKydh4gnbaIlqkY2xGPSrMwQrXtrKU+AvYfCwi9cOaPh00dM7TUhxzZal6qSrmm3IdOu8XCYnpWUsJmZQi/vKA+cCWJpBtO1WEuow2LGK2hAI5tx+/rhSYHDbFcr9603Y/7Xdf2jWK5jPCTt5p14J6O9tPS1zew15EQ7mJliaRml3krHVJB+UD7Lcw0W3kBQPIi4iXswH8SRQhrrybriJWHZ+ao+FeKcnV1iVqqAy6dAq/YUe4nUG/I3+Ji9pIOohaYz4XMraVPUBGUgXLXI/h6Hu2jRw5x241MpolXWdTlbUrcH3FX/aOSRkOxJ9a8uLGC5iNzY8uK8xTUgj5EENVn6UnFuvuTdYRRJYkhuylgc1n1U27gQfiruiy0bhzIHBIp8+394sZ1LG6V8rHoOnPnFFo7X94uKxW72gZhazf3Qo2HgLeUPHlCcSiRmdq02oytYww20RwQNo9v58qQT6K5w5xCpDTuRRSQFWulxOwVY6Gx1tyMLHEj9UmakXaxNrdUdQtRJv8ADkPhDg/tBzE3TalJzrZ+7yrQRyJuD52hf/ytcp+1wfNJ+sdvtz8NFH6WtRclmXv9d3ZUDhvF1YwpPpmqTOKTbdJJKVdxTsY9TYXxrJYjwixWcpT6VQbKACopcvlKeyCbXv2iAMupsI8m1GnO05/IvbkesPrgIwwxw7UupJQErnFLaz21IQhOYX55kqHhDYIIyKzEkbxOUcYIq1VbGrqaOqalHG2iH/RILlnA+bHRBC0WsoG6joMitCBeKNj+gKl2Wa8w4hXpgPSKZPY9Jb1kEXsD1vvDfFJp+QpEi1Ym9sidTbfaInGlJanMEvSrbIASjMkAWAI1GggUybaGntLujbXStyO49hrGBK+rEOFW5l1X3ifu3PxDn4ix8YIX/C7ECKQiYbeVorIQD17dz5ZfKCIxSgoMmjahp8kV06xr7ud3z31xcNh/C8RUtunUBxPjtDvuIQuKm5vCvEF56TXlWHC62SLjta7bEAkjX3YrrvHTGzLpbXONXBsfuk/SI224Feg01rqmRorkcGUffzqy8X+JVOqM89habo5WhpWjuaykuAeskdNbanW5hfSEozTv5lTzjCeYeAOYdAlNlXjE5imoYlm3Kg4y3/FnLZTbYSop1zEAbq0RrYqy35ZoiHJFwq9LVZoIPRXaX1tk3H5ikawyQCMGqGOR4nDocEVamnJaoshbdlgHS458jb94ifsCs4gq6ZNcwkgEhKnFhKEg6mw5d+Ub77xplatS5BFpRLgJ9YqSFk/DtpA8iR1MSxMlXJGwN0k89Ck/DWx87wpvtz8Naj9rW4v8zKPr67uyvTGGUpZw6zLfxyXlNtpQpaVZrkAc/rG6vOJbw+8pR09Er5GPL9ExPWOG7Tn2XNgLdI7JTmSEj2iFC2Y7WHjyvNSnFXFmJZdyTn5pBaUmyrNpBN+VxDDOAhaqC3tZGulgIwc190ijzVWChKn1QL+N7fIwQyeD1HApD0++jRxYSm/RINyPFRH5YIUig2kBzWmv9ceC5eJBkD0e+uzilhVVWpgqcmi7rIOYAaqb3I/KdQO89YhOGVdpkygUiqyrRX/lLUhPaHukkbj5Q1im4sYVuO+HLzb5qlAbJ1zLbTuD7yfp5QWRGRv1E+dVdjcxXMHsNycD+p6DTF+w6X/TWf00/SM/YdL/AKaz+mn6QrcMcVZumJEnW2y6kG2fZSddiOdvPSGBTsdUCpoBZqSQT7KtD43giTI/OkrrS7q2bDLkdI3ipI0Ol2/w1n9NP0iPrWDaRWqYqUck0IvqFoSApJ5EED9o7nK/Sm0ZlVBu34xFdq/FKhU5u0q8XlcgjbzOkSdkAwxoNvBdNIDCpyOilnMSVRwBiYCbl0LAPtJCkOI7r7H9wYzPPPY6xWlimyaWgrsoSlIGUe0pVt//ACN1Rq9d4jVdLDUvcJ1ShPqov7Slf922ho4MwZL4WkeSnVDtr/4HdCKIZDsqfdrW3d2lmizTKPaMY3eJ9dQ3VMUelsUWkNyEoLJQmw7+pPeTcnvMEdtjBFkMAYrDszMxY8TWY+YII6o1X69gWi4iWXZuWyuf6jZyq8eR29oGKBX+FaKUgutVTMncBTeo06hQB8oIIBLEhBOKt7DUbqJ1jVzjo4+PCqjR6KKvUTKh0Itzy368rjpDHo/B6QSA9UZ9bo3CUpyD4E3UT4EQQQCCJG4irrW9QuYHCRvgEdXjxq9UujyFGlBL06VS2noBv3k7k95uY7RvBBDwGBurIMzM20xyazBBBHV5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90" name="Picture 18" descr="H:\My Documents\downloa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2282" y="215071"/>
            <a:ext cx="1361936" cy="13619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par>
                                <p:cTn id="8" presetID="10" presetClass="entr" presetSubtype="0" fill="hold"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500"/>
                                        <p:tgtEl>
                                          <p:spTgt spid="3081"/>
                                        </p:tgtEl>
                                      </p:cBhvr>
                                    </p:animEffect>
                                  </p:childTnLst>
                                </p:cTn>
                              </p:par>
                              <p:par>
                                <p:cTn id="11" presetID="10"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500"/>
                                        <p:tgtEl>
                                          <p:spTgt spid="3079"/>
                                        </p:tgtEl>
                                      </p:cBhvr>
                                    </p:animEffect>
                                  </p:childTnLst>
                                </p:cTn>
                              </p:par>
                              <p:par>
                                <p:cTn id="14" presetID="10" presetClass="entr" presetSubtype="0" fill="hold" nodeType="withEffect">
                                  <p:stCondLst>
                                    <p:cond delay="0"/>
                                  </p:stCondLst>
                                  <p:childTnLst>
                                    <p:set>
                                      <p:cBhvr>
                                        <p:cTn id="15" dur="1" fill="hold">
                                          <p:stCondLst>
                                            <p:cond delay="0"/>
                                          </p:stCondLst>
                                        </p:cTn>
                                        <p:tgtEl>
                                          <p:spTgt spid="3083"/>
                                        </p:tgtEl>
                                        <p:attrNameLst>
                                          <p:attrName>style.visibility</p:attrName>
                                        </p:attrNameLst>
                                      </p:cBhvr>
                                      <p:to>
                                        <p:strVal val="visible"/>
                                      </p:to>
                                    </p:set>
                                    <p:animEffect transition="in" filter="fade">
                                      <p:cBhvr>
                                        <p:cTn id="16" dur="500"/>
                                        <p:tgtEl>
                                          <p:spTgt spid="308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188640"/>
            <a:ext cx="2664296" cy="825076"/>
          </a:xfrm>
        </p:spPr>
        <p:txBody>
          <a:bodyPr/>
          <a:lstStyle/>
          <a:p>
            <a:r>
              <a:rPr lang="en-CA" dirty="0" smtClean="0">
                <a:solidFill>
                  <a:srgbClr val="FFFF00"/>
                </a:solidFill>
                <a:latin typeface="Impact" pitchFamily="34" charset="0"/>
              </a:rPr>
              <a:t>Service</a:t>
            </a:r>
            <a:endParaRPr lang="en-CA" dirty="0">
              <a:solidFill>
                <a:srgbClr val="FFFF00"/>
              </a:solidFill>
              <a:latin typeface="Impact" pitchFamily="34" charset="0"/>
            </a:endParaRPr>
          </a:p>
        </p:txBody>
      </p:sp>
      <p:sp>
        <p:nvSpPr>
          <p:cNvPr id="3" name="Text Placeholder 2"/>
          <p:cNvSpPr>
            <a:spLocks noGrp="1"/>
          </p:cNvSpPr>
          <p:nvPr>
            <p:ph type="body" idx="1"/>
          </p:nvPr>
        </p:nvSpPr>
        <p:spPr>
          <a:xfrm>
            <a:off x="655489" y="5445224"/>
            <a:ext cx="7772400" cy="1156384"/>
          </a:xfrm>
        </p:spPr>
        <p:txBody>
          <a:bodyPr>
            <a:noAutofit/>
          </a:bodyPr>
          <a:lstStyle/>
          <a:p>
            <a:pPr algn="ctr"/>
            <a:r>
              <a:rPr lang="en-CA" sz="2800" dirty="0"/>
              <a:t>Giving of yourself is one of the greatest gifts you have to offer. ANYONE can do it. </a:t>
            </a:r>
          </a:p>
          <a:p>
            <a:pPr algn="ctr"/>
            <a:endParaRPr lang="en-CA" sz="2800" dirty="0"/>
          </a:p>
        </p:txBody>
      </p:sp>
      <p:pic>
        <p:nvPicPr>
          <p:cNvPr id="4098" name="Picture 2" descr="http://lifeoutthebox.files.wordpress.com/2013/11/give.jpg"/>
          <p:cNvPicPr>
            <a:picLocks noChangeAspect="1" noChangeArrowheads="1"/>
          </p:cNvPicPr>
          <p:nvPr/>
        </p:nvPicPr>
        <p:blipFill rotWithShape="1">
          <a:blip r:embed="rId3">
            <a:extLst>
              <a:ext uri="{28A0092B-C50C-407E-A947-70E740481C1C}">
                <a14:useLocalDpi xmlns:a14="http://schemas.microsoft.com/office/drawing/2010/main" val="0"/>
              </a:ext>
            </a:extLst>
          </a:blip>
          <a:srcRect b="18666"/>
          <a:stretch/>
        </p:blipFill>
        <p:spPr bwMode="auto">
          <a:xfrm>
            <a:off x="1907704" y="1124744"/>
            <a:ext cx="5267971" cy="428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500"/>
                            </p:stCondLst>
                            <p:childTnLst>
                              <p:par>
                                <p:cTn id="9" presetID="1" presetClass="entr" presetSubtype="0" fill="hold" grpId="0" nodeType="afterEffect">
                                  <p:stCondLst>
                                    <p:cond delay="4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1365</TotalTime>
  <Words>776</Words>
  <Application>Microsoft Office PowerPoint</Application>
  <PresentationFormat>On-screen Show (4:3)</PresentationFormat>
  <Paragraphs>76</Paragraphs>
  <Slides>14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Boulder</vt:lpstr>
      <vt:lpstr>Calibri</vt:lpstr>
      <vt:lpstr>BreezedCaps</vt:lpstr>
      <vt:lpstr>Berlin Sans FB Demi</vt:lpstr>
      <vt:lpstr>Cooper Black</vt:lpstr>
      <vt:lpstr>CSNPWDT NFI</vt:lpstr>
      <vt:lpstr>Impact</vt:lpstr>
      <vt:lpstr>ActionIs</vt:lpstr>
      <vt:lpstr>Wingdings 2</vt:lpstr>
      <vt:lpstr>Constantia</vt:lpstr>
      <vt:lpstr>Flow</vt:lpstr>
      <vt:lpstr>You mean to tell me… </vt:lpstr>
      <vt:lpstr>What is CAS?</vt:lpstr>
      <vt:lpstr>PowerPoint Presentation</vt:lpstr>
      <vt:lpstr>What is CAS? </vt:lpstr>
      <vt:lpstr>PowerPoint Presentation</vt:lpstr>
      <vt:lpstr>PowerPoint Presentation</vt:lpstr>
      <vt:lpstr>Creativity</vt:lpstr>
      <vt:lpstr>Action</vt:lpstr>
      <vt:lpstr>Service</vt:lpstr>
      <vt:lpstr>FAQs…</vt:lpstr>
      <vt:lpstr>FAQs…</vt:lpstr>
      <vt:lpstr>FAQs…</vt:lpstr>
      <vt:lpstr>FAQs…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and you…</dc:title>
  <dc:creator>quack</dc:creator>
  <cp:lastModifiedBy>Quackenbush, Sam</cp:lastModifiedBy>
  <cp:revision>55</cp:revision>
  <dcterms:created xsi:type="dcterms:W3CDTF">2013-04-30T23:21:48Z</dcterms:created>
  <dcterms:modified xsi:type="dcterms:W3CDTF">2014-08-26T18:24:18Z</dcterms:modified>
</cp:coreProperties>
</file>